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9"/>
  </p:notesMasterIdLst>
  <p:handoutMasterIdLst>
    <p:handoutMasterId r:id="rId20"/>
  </p:handoutMasterIdLst>
  <p:sldIdLst>
    <p:sldId id="676" r:id="rId7"/>
    <p:sldId id="684" r:id="rId8"/>
    <p:sldId id="675" r:id="rId9"/>
    <p:sldId id="701" r:id="rId10"/>
    <p:sldId id="699" r:id="rId11"/>
    <p:sldId id="703" r:id="rId12"/>
    <p:sldId id="698" r:id="rId13"/>
    <p:sldId id="704" r:id="rId14"/>
    <p:sldId id="705" r:id="rId15"/>
    <p:sldId id="706" r:id="rId16"/>
    <p:sldId id="668" r:id="rId17"/>
    <p:sldId id="266" r:id="rId18"/>
  </p:sldIdLst>
  <p:sldSz cx="12192000" cy="6858000"/>
  <p:notesSz cx="6858000" cy="9144000"/>
  <p:embeddedFontLst>
    <p:embeddedFont>
      <p:font typeface="Myriad for Rabobank" panose="020B0604020202020204" charset="0"/>
      <p:regular r:id="rId21"/>
      <p:bold r:id="rId22"/>
      <p:italic r:id="rId23"/>
      <p:boldItalic r:id="rId24"/>
    </p:embeddedFont>
    <p:embeddedFont>
      <p:font typeface="Myriad for Rabobank Bd" panose="020B0604020202020204" charset="0"/>
      <p:bold r:id="rId25"/>
    </p:embeddedFont>
    <p:embeddedFont>
      <p:font typeface="Myriad for Rabobank Bd It" panose="020B0604020202020204" charset="0"/>
      <p:regular r:id="rId26"/>
      <p:bold r:id="rId27"/>
      <p:boldItalic r:id="rId28"/>
    </p:embeddedFont>
    <p:embeddedFont>
      <p:font typeface="Myriad for Rabobank Blk" panose="020B0604020202020204" charset="0"/>
      <p:bold r:id="rId29"/>
    </p:embeddedFont>
    <p:embeddedFont>
      <p:font typeface="Myriad for Rabobank Blk It" panose="020B0903030403090204" charset="0"/>
      <p:bold r:id="rId30"/>
      <p:boldItalic r:id="rId31"/>
    </p:embeddedFont>
    <p:embeddedFont>
      <p:font typeface="Myriad for Rabobank It" panose="020B0604020202020204" charset="0"/>
      <p:regular r:id="rId32"/>
      <p:italic r:id="rId33"/>
    </p:embeddedFont>
    <p:embeddedFont>
      <p:font typeface="Myriad for Rabobank Lt" panose="020B0604020202020204" charset="0"/>
      <p:regular r:id="rId34"/>
    </p:embeddedFont>
    <p:embeddedFont>
      <p:font typeface="Myriad for Rabobank Lt It" panose="020B0403030403090204" charset="0"/>
      <p:regular r:id="rId35"/>
      <p:italic r:id="rId36"/>
    </p:embeddedFont>
    <p:embeddedFont>
      <p:font typeface="Myriad for Rabobank SBd" panose="020B0604020202020204" charset="0"/>
      <p:regular r:id="rId37"/>
      <p:bold r:id="rId38"/>
    </p:embeddedFont>
    <p:embeddedFont>
      <p:font typeface="Myriad for Rabobank SBd It"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CA26CF7C-B483-43BD-88AF-EB83FE487E70}">
          <p14:sldIdLst>
            <p14:sldId id="676"/>
            <p14:sldId id="684"/>
          </p14:sldIdLst>
        </p14:section>
        <p14:section name="Separating slide" id="{BE713F8A-BE1C-488B-8E1E-E4054106C75C}">
          <p14:sldIdLst>
            <p14:sldId id="675"/>
            <p14:sldId id="701"/>
            <p14:sldId id="699"/>
            <p14:sldId id="703"/>
            <p14:sldId id="698"/>
            <p14:sldId id="704"/>
            <p14:sldId id="705"/>
          </p14:sldIdLst>
        </p14:section>
        <p14:section name="Concluding slide" id="{D5F0A62D-8155-4462-924A-F07769536595}">
          <p14:sldIdLst/>
        </p14:section>
        <p14:section name="Closing slide" id="{6E115447-0F52-41A6-BE78-BACCA779D16F}">
          <p14:sldIdLst>
            <p14:sldId id="706"/>
          </p14:sldIdLst>
        </p14:section>
        <p14:section name="Tips &amp; tricks" id="{F83E6623-C076-43DA-8331-2840144FE5B6}">
          <p14:sldIdLst>
            <p14:sldId id="668"/>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AA"/>
    <a:srgbClr val="FF6700"/>
    <a:srgbClr val="10109F"/>
    <a:srgbClr val="0058FF"/>
    <a:srgbClr val="10106A"/>
    <a:srgbClr val="FFFFFF"/>
    <a:srgbClr val="E6E6E6"/>
    <a:srgbClr val="003EBC"/>
    <a:srgbClr val="D8D9DA"/>
    <a:srgbClr val="34AD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2D8E3-F083-451F-A2E0-CE2C92742952}" v="28" dt="2025-04-14T20:16:57.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1" autoAdjust="0"/>
    <p:restoredTop sz="69492" autoAdjust="0"/>
  </p:normalViewPr>
  <p:slideViewPr>
    <p:cSldViewPr snapToGrid="0">
      <p:cViewPr varScale="1">
        <p:scale>
          <a:sx n="66" d="100"/>
          <a:sy n="66" d="100"/>
        </p:scale>
        <p:origin x="1234" y="67"/>
      </p:cViewPr>
      <p:guideLst/>
    </p:cSldViewPr>
  </p:slideViewPr>
  <p:outlineViewPr>
    <p:cViewPr>
      <p:scale>
        <a:sx n="33" d="100"/>
        <a:sy n="33" d="100"/>
      </p:scale>
      <p:origin x="0" y="0"/>
    </p:cViewPr>
  </p:outlineViewPr>
  <p:notesTextViewPr>
    <p:cViewPr>
      <p:scale>
        <a:sx n="3" d="2"/>
        <a:sy n="3" d="2"/>
      </p:scale>
      <p:origin x="0" y="-331"/>
    </p:cViewPr>
  </p:notesText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handoutMaster" Target="handoutMasters/handoutMaster1.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4/15/2025</a:t>
            </a:fld>
            <a:endParaRPr lang="en-US" dirty="0">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dirty="0">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15/04/2025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go through some AI Concepts, then in a live demo I will show how to create an extension for VS-Code. And we’ll see how to implement some of the AI concepts in VS-Code using </a:t>
            </a:r>
            <a:r>
              <a:rPr lang="en-US" dirty="0" err="1"/>
              <a:t>Github</a:t>
            </a:r>
            <a:r>
              <a:rPr lang="en-US" dirty="0"/>
              <a:t> Copilot.</a:t>
            </a:r>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3</a:t>
            </a:fld>
            <a:endParaRPr lang="en-GB"/>
          </a:p>
        </p:txBody>
      </p:sp>
    </p:spTree>
    <p:extLst>
      <p:ext uri="{BB962C8B-B14F-4D97-AF65-F5344CB8AC3E}">
        <p14:creationId xmlns:p14="http://schemas.microsoft.com/office/powerpoint/2010/main" val="81305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 know most of you are already familiar with prompt engineering—so I’ll keep this tight.</a:t>
            </a:r>
          </a:p>
          <a:p>
            <a:pPr>
              <a:buNone/>
            </a:pPr>
            <a:r>
              <a:rPr lang="en-US" dirty="0"/>
              <a:t>In essence, prompt engineering is the craft of </a:t>
            </a:r>
            <a:r>
              <a:rPr lang="en-US" b="1" dirty="0"/>
              <a:t>structuring inputs to get useful outputs from an LLM</a:t>
            </a:r>
            <a:r>
              <a:rPr lang="en-US" dirty="0"/>
              <a:t>.</a:t>
            </a:r>
            <a:br>
              <a:rPr lang="en-US" dirty="0"/>
            </a:br>
            <a:r>
              <a:rPr lang="en-US" dirty="0"/>
              <a:t>But the key idea I want to emphasize here is: </a:t>
            </a:r>
            <a:r>
              <a:rPr lang="en-US" b="1" dirty="0"/>
              <a:t>context matters</a:t>
            </a:r>
            <a:r>
              <a:rPr lang="en-US" dirty="0"/>
              <a:t>.</a:t>
            </a:r>
          </a:p>
          <a:p>
            <a:pPr>
              <a:buNone/>
            </a:pPr>
            <a:r>
              <a:rPr lang="en-US" dirty="0"/>
              <a:t>The quality of a model’s response is almost entirely dependent on what it knows when you ask it something. So prompt engineering isn't just about clever phrasing—</a:t>
            </a:r>
            <a:r>
              <a:rPr lang="en-US" b="1" dirty="0"/>
              <a:t>it's about ensuring the right context is available at the right time</a:t>
            </a:r>
            <a:r>
              <a:rPr lang="en-US" dirty="0"/>
              <a:t>.</a:t>
            </a:r>
          </a:p>
          <a:p>
            <a:pPr>
              <a:buNone/>
            </a:pPr>
            <a:r>
              <a:rPr lang="en-US" dirty="0"/>
              <a:t>That’s why this concept kicks off our AI section. Everything else we’ll talk about—</a:t>
            </a:r>
            <a:r>
              <a:rPr lang="en-US" b="1" dirty="0"/>
              <a:t>embeddings, tool calling, MCP servers</a:t>
            </a:r>
            <a:r>
              <a:rPr lang="en-US" dirty="0"/>
              <a:t>—are basically different ways to </a:t>
            </a:r>
            <a:r>
              <a:rPr lang="en-US" b="1" dirty="0"/>
              <a:t>inject better, richer, more relevant context into the prompt</a:t>
            </a:r>
            <a:r>
              <a:rPr lang="en-US" dirty="0"/>
              <a:t>.</a:t>
            </a:r>
          </a:p>
          <a:p>
            <a:r>
              <a:rPr lang="en-US" dirty="0"/>
              <a:t>Prompt engineering is the foundation. The rest are delivery mechanisms.</a:t>
            </a:r>
            <a:br>
              <a:rPr lang="en-US" dirty="0"/>
            </a:br>
            <a:r>
              <a:rPr lang="en-US"/>
              <a:t>Think of it like this: the model is only as good as the prompt—and the prompt is only as good as the context it contains.</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4</a:t>
            </a:fld>
            <a:endParaRPr lang="en-GB"/>
          </a:p>
        </p:txBody>
      </p:sp>
    </p:spTree>
    <p:extLst>
      <p:ext uri="{BB962C8B-B14F-4D97-AF65-F5344CB8AC3E}">
        <p14:creationId xmlns:p14="http://schemas.microsoft.com/office/powerpoint/2010/main" val="201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Let’s talk about embeddings—this is the secret sauce behind smart semantic search and retrieval in AI tools like Copilot.</a:t>
            </a:r>
          </a:p>
          <a:p>
            <a:pPr>
              <a:buNone/>
            </a:pPr>
            <a:r>
              <a:rPr lang="en-US" dirty="0"/>
              <a:t>At their core, </a:t>
            </a:r>
            <a:r>
              <a:rPr lang="en-US" b="1" dirty="0"/>
              <a:t>embeddings are just vectors—a list of numbers</a:t>
            </a:r>
            <a:r>
              <a:rPr lang="en-US" dirty="0"/>
              <a:t>—that represent the </a:t>
            </a:r>
            <a:r>
              <a:rPr lang="en-US" i="1" dirty="0"/>
              <a:t>meaning</a:t>
            </a:r>
            <a:r>
              <a:rPr lang="en-US" dirty="0"/>
              <a:t> of a piece of text or code. Instead of working with the literal words, the model works with a numerical encoding of the idea behind those words.</a:t>
            </a:r>
          </a:p>
          <a:p>
            <a:pPr>
              <a:buNone/>
            </a:pPr>
            <a:r>
              <a:rPr lang="en-US" dirty="0"/>
              <a:t>Now, the </a:t>
            </a:r>
            <a:r>
              <a:rPr lang="en-US" b="1" dirty="0"/>
              <a:t>length of that vector</a:t>
            </a:r>
            <a:r>
              <a:rPr lang="en-US" dirty="0"/>
              <a:t>, or the number of dimensions, depends on the embedding model. For example:</a:t>
            </a:r>
          </a:p>
          <a:p>
            <a:pPr>
              <a:buFont typeface="Arial" panose="020B0604020202020204" pitchFamily="34" charset="0"/>
              <a:buChar char="•"/>
            </a:pPr>
            <a:r>
              <a:rPr lang="en-US" dirty="0"/>
              <a:t>OpenAI’s text-embedding-ada-002 returns 1536 dimensions.</a:t>
            </a:r>
          </a:p>
          <a:p>
            <a:pPr>
              <a:buFont typeface="Arial" panose="020B0604020202020204" pitchFamily="34" charset="0"/>
              <a:buChar char="•"/>
            </a:pPr>
            <a:r>
              <a:rPr lang="en-US" dirty="0"/>
              <a:t>Other models might use 512 or even 2048 dimensions.</a:t>
            </a:r>
          </a:p>
          <a:p>
            <a:r>
              <a:rPr lang="en-US" dirty="0"/>
              <a:t>Each dimension represents a specific abstract feature, like topic, tone, structure, or intent—though we don’t usually know exactly what each one means.</a:t>
            </a:r>
          </a:p>
        </p:txBody>
      </p:sp>
      <p:sp>
        <p:nvSpPr>
          <p:cNvPr id="4" name="Slide Number Placeholder 3"/>
          <p:cNvSpPr>
            <a:spLocks noGrp="1"/>
          </p:cNvSpPr>
          <p:nvPr>
            <p:ph type="sldNum" sz="quarter" idx="5"/>
          </p:nvPr>
        </p:nvSpPr>
        <p:spPr/>
        <p:txBody>
          <a:bodyPr/>
          <a:lstStyle/>
          <a:p>
            <a:fld id="{005444ED-21FE-41E2-990D-ED635B34E95A}" type="slidenum">
              <a:rPr lang="en-GB" smtClean="0"/>
              <a:pPr/>
              <a:t>5</a:t>
            </a:fld>
            <a:endParaRPr lang="en-GB"/>
          </a:p>
        </p:txBody>
      </p:sp>
    </p:spTree>
    <p:extLst>
      <p:ext uri="{BB962C8B-B14F-4D97-AF65-F5344CB8AC3E}">
        <p14:creationId xmlns:p14="http://schemas.microsoft.com/office/powerpoint/2010/main" val="381978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Semantic search vs keyword search.</a:t>
            </a:r>
            <a:br>
              <a:rPr lang="en-US" dirty="0"/>
            </a:br>
            <a:br>
              <a:rPr lang="en-US" dirty="0"/>
            </a:br>
            <a:r>
              <a:rPr lang="en-US" dirty="0"/>
              <a:t>When we feed a query and a document through the same embedding model, we can compare their vectors to see how "close" they are semantically. That’s where </a:t>
            </a:r>
            <a:r>
              <a:rPr lang="en-US" b="1" dirty="0"/>
              <a:t>vector stores</a:t>
            </a:r>
            <a:r>
              <a:rPr lang="en-US" dirty="0"/>
              <a:t> come in.</a:t>
            </a:r>
          </a:p>
          <a:p>
            <a:pPr>
              <a:buNone/>
            </a:pPr>
            <a:r>
              <a:rPr lang="en-US" dirty="0"/>
              <a:t>A </a:t>
            </a:r>
            <a:r>
              <a:rPr lang="en-US" b="1" dirty="0"/>
              <a:t>vector store</a:t>
            </a:r>
            <a:r>
              <a:rPr lang="en-US" dirty="0"/>
              <a:t> indexes these embeddings and allows you to perform </a:t>
            </a:r>
            <a:r>
              <a:rPr lang="en-US" b="1" dirty="0"/>
              <a:t>semantic search</a:t>
            </a:r>
            <a:r>
              <a:rPr lang="en-US" dirty="0"/>
              <a:t>—searching by meaning, not exact words.</a:t>
            </a:r>
          </a:p>
          <a:p>
            <a:pPr>
              <a:buNone/>
            </a:pPr>
            <a:r>
              <a:rPr lang="en-US" dirty="0"/>
              <a:t>Under the hood, it uses mathematical distance functions like:</a:t>
            </a:r>
          </a:p>
          <a:p>
            <a:pPr>
              <a:buFont typeface="Arial" panose="020B0604020202020204" pitchFamily="34" charset="0"/>
              <a:buChar char="•"/>
            </a:pPr>
            <a:r>
              <a:rPr lang="en-US" b="1" dirty="0"/>
              <a:t>Cosine similarity</a:t>
            </a:r>
            <a:r>
              <a:rPr lang="en-US" dirty="0"/>
              <a:t>: Measures angle between vectors; great for normalized vectors.</a:t>
            </a:r>
          </a:p>
          <a:p>
            <a:pPr>
              <a:buFont typeface="Arial" panose="020B0604020202020204" pitchFamily="34" charset="0"/>
              <a:buChar char="•"/>
            </a:pPr>
            <a:r>
              <a:rPr lang="en-US" b="1" dirty="0"/>
              <a:t>Euclidean distance</a:t>
            </a:r>
            <a:r>
              <a:rPr lang="en-US" dirty="0"/>
              <a:t>: Measures straight-line distance.</a:t>
            </a:r>
          </a:p>
          <a:p>
            <a:pPr>
              <a:buFont typeface="Arial" panose="020B0604020202020204" pitchFamily="34" charset="0"/>
              <a:buChar char="•"/>
            </a:pPr>
            <a:r>
              <a:rPr lang="en-US" b="1" dirty="0"/>
              <a:t>Dot product</a:t>
            </a:r>
            <a:r>
              <a:rPr lang="en-US" dirty="0"/>
              <a:t>: Useful when magnitude matters.</a:t>
            </a:r>
          </a:p>
          <a:p>
            <a:r>
              <a:rPr lang="en-US" dirty="0"/>
              <a:t>These distances tell us how similar two vectors are—and by extension, how similar their meanings are. The lower the distance, the more semantically similar the content.</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6</a:t>
            </a:fld>
            <a:endParaRPr lang="en-GB"/>
          </a:p>
        </p:txBody>
      </p:sp>
    </p:spTree>
    <p:extLst>
      <p:ext uri="{BB962C8B-B14F-4D97-AF65-F5344CB8AC3E}">
        <p14:creationId xmlns:p14="http://schemas.microsoft.com/office/powerpoint/2010/main" val="392937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Tool calling is one of the most exciting advancements in LLM-based development—and it’s a game changer for GitHub Copilot in Agent Mode.</a:t>
            </a:r>
          </a:p>
          <a:p>
            <a:pPr>
              <a:buNone/>
            </a:pPr>
            <a:endParaRPr lang="en-US" dirty="0"/>
          </a:p>
          <a:p>
            <a:pPr>
              <a:buNone/>
            </a:pPr>
            <a:r>
              <a:rPr lang="en-US" dirty="0"/>
              <a:t>Tool calling allows a language model, like GPT, to </a:t>
            </a:r>
            <a:r>
              <a:rPr lang="en-US" b="1" dirty="0"/>
              <a:t>invoke functions or APIs based on the task at hand.</a:t>
            </a:r>
            <a:r>
              <a:rPr lang="en-US" dirty="0"/>
              <a:t> You define your tools—each with a description of what it does and the parameters it expects—and the model decides when and how to use them.</a:t>
            </a:r>
          </a:p>
          <a:p>
            <a:r>
              <a:rPr lang="en-US" dirty="0"/>
              <a:t>Instead of writing </a:t>
            </a:r>
            <a:r>
              <a:rPr lang="en-US" i="1" dirty="0"/>
              <a:t>if-else</a:t>
            </a:r>
            <a:r>
              <a:rPr lang="en-US" dirty="0"/>
              <a:t> logic or manually wiring tool selection, the LLM becomes the decision-maker.</a:t>
            </a:r>
          </a:p>
          <a:p>
            <a:endParaRPr lang="en-US" dirty="0"/>
          </a:p>
          <a:p>
            <a:r>
              <a:rPr lang="en-US" dirty="0"/>
              <a:t>And the response of those tools is again fed to the LLM as additional context so it can craft a better response to the user.</a:t>
            </a:r>
          </a:p>
        </p:txBody>
      </p:sp>
      <p:sp>
        <p:nvSpPr>
          <p:cNvPr id="4" name="Slide Number Placeholder 3"/>
          <p:cNvSpPr>
            <a:spLocks noGrp="1"/>
          </p:cNvSpPr>
          <p:nvPr>
            <p:ph type="sldNum" sz="quarter" idx="5"/>
          </p:nvPr>
        </p:nvSpPr>
        <p:spPr/>
        <p:txBody>
          <a:bodyPr/>
          <a:lstStyle/>
          <a:p>
            <a:fld id="{005444ED-21FE-41E2-990D-ED635B34E95A}" type="slidenum">
              <a:rPr lang="en-GB" smtClean="0"/>
              <a:pPr/>
              <a:t>7</a:t>
            </a:fld>
            <a:endParaRPr lang="en-GB"/>
          </a:p>
        </p:txBody>
      </p:sp>
    </p:spTree>
    <p:extLst>
      <p:ext uri="{BB962C8B-B14F-4D97-AF65-F5344CB8AC3E}">
        <p14:creationId xmlns:p14="http://schemas.microsoft.com/office/powerpoint/2010/main" val="945371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Context Protocol (MCP) is an open protocol that enables seamless integration between LLM applications and external data sources and tools. Whether you're building an AI-powered IDE, enhancing a chat interface, or creating custom AI workflows, MCP provides a standardized way to connect LLMs with the context they need.</a:t>
            </a:r>
          </a:p>
          <a:p>
            <a:endParaRPr lang="en-US" dirty="0"/>
          </a:p>
          <a:p>
            <a:pPr>
              <a:buNone/>
            </a:pPr>
            <a:r>
              <a:rPr lang="en-US" dirty="0"/>
              <a:t>MCP is a </a:t>
            </a:r>
            <a:r>
              <a:rPr lang="en-US" b="1" dirty="0"/>
              <a:t>standardized protocol</a:t>
            </a:r>
            <a:r>
              <a:rPr lang="en-US" dirty="0"/>
              <a:t> designed to define </a:t>
            </a:r>
            <a:r>
              <a:rPr lang="en-US" b="1" dirty="0"/>
              <a:t>how language models communicate with tools, APIs, and context providers</a:t>
            </a:r>
            <a:r>
              <a:rPr lang="en-US" dirty="0"/>
              <a:t> in a structured, modular way.</a:t>
            </a:r>
          </a:p>
          <a:p>
            <a:pPr>
              <a:buNone/>
            </a:pPr>
            <a:r>
              <a:rPr lang="en-US" dirty="0"/>
              <a:t>Unlike traditional tool calling—where you define a list of tools and the model chooses from them at runtime—</a:t>
            </a:r>
            <a:r>
              <a:rPr lang="en-US" b="1" dirty="0"/>
              <a:t>MCP formalizes this interaction</a:t>
            </a:r>
            <a:r>
              <a:rPr lang="en-US" dirty="0"/>
              <a:t> through a server that speaks the protocol.</a:t>
            </a:r>
          </a:p>
          <a:p>
            <a:pPr>
              <a:buNone/>
            </a:pPr>
            <a:r>
              <a:rPr lang="en-US" dirty="0"/>
              <a:t>So what’s the difference?</a:t>
            </a:r>
          </a:p>
          <a:p>
            <a:pPr>
              <a:buFont typeface="Arial" panose="020B0604020202020204" pitchFamily="34" charset="0"/>
              <a:buChar char="•"/>
            </a:pPr>
            <a:r>
              <a:rPr lang="en-US" dirty="0"/>
              <a:t>In regular tool calling, you register tools </a:t>
            </a:r>
            <a:r>
              <a:rPr lang="en-US" i="1" dirty="0"/>
              <a:t>locally</a:t>
            </a:r>
            <a:r>
              <a:rPr lang="en-US" dirty="0"/>
              <a:t> with descriptions, and the model picks from them based on your query.</a:t>
            </a:r>
          </a:p>
          <a:p>
            <a:pPr>
              <a:buFont typeface="Arial" panose="020B0604020202020204" pitchFamily="34" charset="0"/>
              <a:buChar char="•"/>
            </a:pPr>
            <a:r>
              <a:rPr lang="en-US" dirty="0"/>
              <a:t>With MCP, you have a </a:t>
            </a:r>
            <a:r>
              <a:rPr lang="en-US" b="1" dirty="0"/>
              <a:t>remote service (the MCP server)</a:t>
            </a:r>
            <a:r>
              <a:rPr lang="en-US" dirty="0"/>
              <a:t> that responds to context or tool requests from the LLM. The LLM doesn't need to know all tools up front.</a:t>
            </a:r>
          </a:p>
          <a:p>
            <a:pPr>
              <a:buNone/>
            </a:pPr>
            <a:r>
              <a:rPr lang="en-US" dirty="0"/>
              <a:t>The </a:t>
            </a:r>
            <a:r>
              <a:rPr lang="en-US" b="1" dirty="0"/>
              <a:t>MCP server dynamically resolves</a:t>
            </a:r>
            <a:r>
              <a:rPr lang="en-US" dirty="0"/>
              <a:t>:</a:t>
            </a:r>
          </a:p>
          <a:p>
            <a:pPr>
              <a:buFont typeface="Arial" panose="020B0604020202020204" pitchFamily="34" charset="0"/>
              <a:buChar char="•"/>
            </a:pPr>
            <a:r>
              <a:rPr lang="en-US" dirty="0"/>
              <a:t>What tools or context are available</a:t>
            </a:r>
          </a:p>
          <a:p>
            <a:pPr>
              <a:buFont typeface="Arial" panose="020B0604020202020204" pitchFamily="34" charset="0"/>
              <a:buChar char="•"/>
            </a:pPr>
            <a:r>
              <a:rPr lang="en-US" dirty="0"/>
              <a:t>How to handle the request</a:t>
            </a:r>
          </a:p>
          <a:p>
            <a:pPr>
              <a:buFont typeface="Arial" panose="020B0604020202020204" pitchFamily="34" charset="0"/>
              <a:buChar char="•"/>
            </a:pPr>
            <a:r>
              <a:rPr lang="en-US" dirty="0"/>
              <a:t>What data to return</a:t>
            </a:r>
          </a:p>
          <a:p>
            <a:r>
              <a:rPr lang="en-US" dirty="0"/>
              <a:t>This enables </a:t>
            </a:r>
            <a:r>
              <a:rPr lang="en-US" b="1" dirty="0"/>
              <a:t>more scalable, modular, and programmable agent behavior</a:t>
            </a:r>
            <a:r>
              <a:rPr lang="en-US" dirty="0"/>
              <a:t>. You can integrate business logic, permission handling, observability, or data routing </a:t>
            </a:r>
            <a:r>
              <a:rPr lang="en-US" b="1" dirty="0"/>
              <a:t>behind the scenes</a:t>
            </a:r>
            <a:r>
              <a:rPr lang="en-US" dirty="0"/>
              <a:t>—without changing the model interface.</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8</a:t>
            </a:fld>
            <a:endParaRPr lang="en-GB"/>
          </a:p>
        </p:txBody>
      </p:sp>
    </p:spTree>
    <p:extLst>
      <p:ext uri="{BB962C8B-B14F-4D97-AF65-F5344CB8AC3E}">
        <p14:creationId xmlns:p14="http://schemas.microsoft.com/office/powerpoint/2010/main" val="3298338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13504" y="5494468"/>
            <a:ext cx="12192000" cy="1363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C8EE1809-4F71-2CAF-F6AF-90A86B0DBE9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8" name="Subtitle 2">
            <a:extLst>
              <a:ext uri="{FF2B5EF4-FFF2-40B4-BE49-F238E27FC236}">
                <a16:creationId xmlns:a16="http://schemas.microsoft.com/office/drawing/2014/main" id="{8A8E11C7-8AC7-4E57-9FF2-B2290BF164B7}"/>
              </a:ext>
            </a:extLst>
          </p:cNvPr>
          <p:cNvSpPr>
            <a:spLocks noGrp="1"/>
          </p:cNvSpPr>
          <p:nvPr userDrawn="1">
            <p:ph type="subTitle" idx="13"/>
          </p:nvPr>
        </p:nvSpPr>
        <p:spPr>
          <a:xfrm>
            <a:off x="609600" y="1363532"/>
            <a:ext cx="10945792" cy="462728"/>
          </a:xfrm>
        </p:spPr>
        <p:txBody>
          <a:bodyPr lIns="0" tIns="0" rIns="0" bIns="0" anchor="ctr">
            <a:noAutofit/>
          </a:bodyPr>
          <a:lstStyle>
            <a:lvl1pPr>
              <a:defRPr lang="en-GB" sz="2400" dirty="0">
                <a:solidFill>
                  <a:schemeClr val="bg1"/>
                </a:solidFill>
              </a:defRPr>
            </a:lvl1pPr>
          </a:lstStyle>
          <a:p>
            <a:pPr marL="0" lvl="0" indent="0">
              <a:buNone/>
            </a:pP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userDrawn="1">
            <p:ph type="title"/>
          </p:nvPr>
        </p:nvSpPr>
        <p:spPr>
          <a:xfrm>
            <a:off x="609600" y="555307"/>
            <a:ext cx="10945792" cy="640585"/>
          </a:xfrm>
        </p:spPr>
        <p:txBody>
          <a:bodyPr anchor="ctr">
            <a:noAutofit/>
          </a:bodyPr>
          <a:lstStyle>
            <a:lvl1pPr>
              <a:defRPr sz="5800">
                <a:solidFill>
                  <a:schemeClr val="bg1"/>
                </a:solidFill>
              </a:defRPr>
            </a:lvl1pPr>
          </a:lstStyle>
          <a:p>
            <a:endParaRPr lang="en-US" noProof="0" dirty="0"/>
          </a:p>
        </p:txBody>
      </p:sp>
      <p:sp>
        <p:nvSpPr>
          <p:cNvPr id="15" name="Text Placeholder 14">
            <a:extLst>
              <a:ext uri="{FF2B5EF4-FFF2-40B4-BE49-F238E27FC236}">
                <a16:creationId xmlns:a16="http://schemas.microsoft.com/office/drawing/2014/main" id="{4EE68B6E-F7BC-1581-401C-8A90D64D5330}"/>
              </a:ext>
            </a:extLst>
          </p:cNvPr>
          <p:cNvSpPr>
            <a:spLocks noGrp="1"/>
          </p:cNvSpPr>
          <p:nvPr userDrawn="1">
            <p:ph type="body" sz="quarter" idx="15" hasCustomPrompt="1"/>
          </p:nvPr>
        </p:nvSpPr>
        <p:spPr>
          <a:xfrm>
            <a:off x="609600" y="2002680"/>
            <a:ext cx="10945792" cy="462729"/>
          </a:xfrm>
        </p:spPr>
        <p:txBody>
          <a:bodyPr anchor="ctr" anchorCtr="0"/>
          <a:lstStyle>
            <a:lvl1pPr>
              <a:defRPr sz="2400">
                <a:solidFill>
                  <a:schemeClr val="bg1"/>
                </a:solidFill>
              </a:defRPr>
            </a:lvl1pPr>
          </a:lstStyle>
          <a:p>
            <a:pPr lvl="0"/>
            <a:r>
              <a:rPr lang="en-GB" dirty="0"/>
              <a:t>Click to add the name of the speaker(s)</a:t>
            </a:r>
            <a:endParaRPr lang="nl-NL" dirty="0"/>
          </a:p>
        </p:txBody>
      </p:sp>
      <p:grpSp>
        <p:nvGrpSpPr>
          <p:cNvPr id="10" name="Group 9">
            <a:extLst>
              <a:ext uri="{FF2B5EF4-FFF2-40B4-BE49-F238E27FC236}">
                <a16:creationId xmlns:a16="http://schemas.microsoft.com/office/drawing/2014/main" id="{DB6B8421-DA64-DE51-BC29-2D9F92401CBD}"/>
              </a:ext>
            </a:extLst>
          </p:cNvPr>
          <p:cNvGrpSpPr/>
          <p:nvPr userDrawn="1"/>
        </p:nvGrpSpPr>
        <p:grpSpPr>
          <a:xfrm>
            <a:off x="637169" y="5790193"/>
            <a:ext cx="2915808" cy="778602"/>
            <a:chOff x="637169" y="5790193"/>
            <a:chExt cx="2915808" cy="778602"/>
          </a:xfrm>
        </p:grpSpPr>
        <p:cxnSp>
          <p:nvCxnSpPr>
            <p:cNvPr id="18" name="Straight Connector 17">
              <a:extLst>
                <a:ext uri="{FF2B5EF4-FFF2-40B4-BE49-F238E27FC236}">
                  <a16:creationId xmlns:a16="http://schemas.microsoft.com/office/drawing/2014/main" id="{D1EA2205-CA95-12A8-85AA-13ABB558E45A}"/>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79185AD4-7F2E-5D7F-D22A-A0B903AD3D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4" name="Picture 3">
              <a:extLst>
                <a:ext uri="{FF2B5EF4-FFF2-40B4-BE49-F238E27FC236}">
                  <a16:creationId xmlns:a16="http://schemas.microsoft.com/office/drawing/2014/main" id="{84586E79-9F99-D504-30E9-83694377C99E}"/>
                </a:ext>
              </a:extLst>
            </p:cNvPr>
            <p:cNvPicPr>
              <a:picLocks noChangeAspect="1"/>
            </p:cNvPicPr>
            <p:nvPr userDrawn="1"/>
          </p:nvPicPr>
          <p:blipFill>
            <a:blip r:embed="rId2"/>
            <a:stretch>
              <a:fillRect/>
            </a:stretch>
          </p:blipFill>
          <p:spPr>
            <a:xfrm>
              <a:off x="711549" y="5790193"/>
              <a:ext cx="531387" cy="706690"/>
            </a:xfrm>
            <a:prstGeom prst="rect">
              <a:avLst/>
            </a:prstGeom>
          </p:spPr>
        </p:pic>
      </p:grpSp>
      <p:pic>
        <p:nvPicPr>
          <p:cNvPr id="12" name="Picture 11" descr="A person looking at a computer screen&#10;&#10;Description automatically generated">
            <a:extLst>
              <a:ext uri="{FF2B5EF4-FFF2-40B4-BE49-F238E27FC236}">
                <a16:creationId xmlns:a16="http://schemas.microsoft.com/office/drawing/2014/main" id="{06608EB3-5FB2-5619-B488-732ECD1D90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340" b="17375"/>
          <a:stretch/>
        </p:blipFill>
        <p:spPr>
          <a:xfrm>
            <a:off x="-13504" y="0"/>
            <a:ext cx="12205504" cy="5512274"/>
          </a:xfrm>
          <a:prstGeom prst="rect">
            <a:avLst/>
          </a:prstGeom>
        </p:spPr>
      </p:pic>
      <p:sp>
        <p:nvSpPr>
          <p:cNvPr id="21" name="Rectangle 20">
            <a:extLst>
              <a:ext uri="{FF2B5EF4-FFF2-40B4-BE49-F238E27FC236}">
                <a16:creationId xmlns:a16="http://schemas.microsoft.com/office/drawing/2014/main" id="{F6BC3977-96B4-B092-D51D-98A115606C84}"/>
              </a:ext>
            </a:extLst>
          </p:cNvPr>
          <p:cNvSpPr/>
          <p:nvPr userDrawn="1"/>
        </p:nvSpPr>
        <p:spPr>
          <a:xfrm>
            <a:off x="-13504" y="29984"/>
            <a:ext cx="12205504" cy="547100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3">
            <a:extLst>
              <a:ext uri="{FF2B5EF4-FFF2-40B4-BE49-F238E27FC236}">
                <a16:creationId xmlns:a16="http://schemas.microsoft.com/office/drawing/2014/main" id="{9F4E5F13-931B-4B6C-F8B6-C17BA51DE481}"/>
              </a:ext>
            </a:extLst>
          </p:cNvPr>
          <p:cNvSpPr txBox="1"/>
          <p:nvPr userDrawn="1"/>
        </p:nvSpPr>
        <p:spPr>
          <a:xfrm>
            <a:off x="3221636"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FE8F3CAC-C084-21EC-E0A2-C4D088E84DEF}"/>
              </a:ext>
            </a:extLst>
          </p:cNvPr>
          <p:cNvSpPr txBox="1"/>
          <p:nvPr userDrawn="1"/>
        </p:nvSpPr>
        <p:spPr>
          <a:xfrm>
            <a:off x="9376725" y="629147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391CD654-0203-18B6-6E53-A76A83A53FDC}"/>
              </a:ext>
            </a:extLst>
          </p:cNvPr>
          <p:cNvSpPr txBox="1"/>
          <p:nvPr userDrawn="1"/>
        </p:nvSpPr>
        <p:spPr>
          <a:xfrm>
            <a:off x="449293" y="64145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US" dirty="0"/>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US" dirty="0"/>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endParaRPr lang="en-US" noProof="0"/>
          </a:p>
        </p:txBody>
      </p:sp>
      <p:sp>
        <p:nvSpPr>
          <p:cNvPr id="3" name="TextBox 2">
            <a:extLst>
              <a:ext uri="{FF2B5EF4-FFF2-40B4-BE49-F238E27FC236}">
                <a16:creationId xmlns:a16="http://schemas.microsoft.com/office/drawing/2014/main" id="{60F35F33-F4B0-6C30-CCC9-F9F460C46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3D11C30D-DCF0-0B6F-0474-DB0818BCBB4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4A86E34-F8B7-9BC8-8BEE-62DD34678F2A}"/>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0F9AC3B-5B2D-754E-006C-62914B160626}"/>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647475"/>
            <a:ext cx="3985549" cy="640585"/>
          </a:xfrm>
        </p:spPr>
        <p:txBody>
          <a:bodyPr anchor="b">
            <a:noAutofit/>
          </a:bodyPr>
          <a:lstStyle>
            <a:lvl1pPr>
              <a:defRPr>
                <a:solidFill>
                  <a:schemeClr val="accent1"/>
                </a:solidFill>
              </a:defRPr>
            </a:lvl1pPr>
          </a:lstStyle>
          <a:p>
            <a:r>
              <a:rPr lang="en-US" dirty="0"/>
              <a:t>Click to edit Master title style</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303300"/>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dirty="0"/>
          </a:p>
        </p:txBody>
      </p:sp>
      <p:sp>
        <p:nvSpPr>
          <p:cNvPr id="3" name="TextBox 2">
            <a:extLst>
              <a:ext uri="{FF2B5EF4-FFF2-40B4-BE49-F238E27FC236}">
                <a16:creationId xmlns:a16="http://schemas.microsoft.com/office/drawing/2014/main" id="{92FF3193-C2AE-AFC9-E170-F5FFFA345CC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grpSp>
        <p:nvGrpSpPr>
          <p:cNvPr id="8" name="Group 7">
            <a:extLst>
              <a:ext uri="{FF2B5EF4-FFF2-40B4-BE49-F238E27FC236}">
                <a16:creationId xmlns:a16="http://schemas.microsoft.com/office/drawing/2014/main" id="{021E224B-362D-0CB8-A4C6-70A1CF6EFC1F}"/>
              </a:ext>
            </a:extLst>
          </p:cNvPr>
          <p:cNvGrpSpPr/>
          <p:nvPr userDrawn="1"/>
        </p:nvGrpSpPr>
        <p:grpSpPr>
          <a:xfrm>
            <a:off x="637169" y="5790193"/>
            <a:ext cx="2915808" cy="778602"/>
            <a:chOff x="637169" y="5790193"/>
            <a:chExt cx="2915808" cy="778602"/>
          </a:xfrm>
        </p:grpSpPr>
        <p:cxnSp>
          <p:nvCxnSpPr>
            <p:cNvPr id="10" name="Straight Connector 9">
              <a:extLst>
                <a:ext uri="{FF2B5EF4-FFF2-40B4-BE49-F238E27FC236}">
                  <a16:creationId xmlns:a16="http://schemas.microsoft.com/office/drawing/2014/main" id="{AF7680EF-082B-828C-9909-988C14988A67}"/>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6C230FC-C60C-0407-EF09-008FF8B335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12" name="Picture 11">
              <a:extLst>
                <a:ext uri="{FF2B5EF4-FFF2-40B4-BE49-F238E27FC236}">
                  <a16:creationId xmlns:a16="http://schemas.microsoft.com/office/drawing/2014/main" id="{D090AF38-8F02-FE69-1553-7D18AD79933C}"/>
                </a:ext>
              </a:extLst>
            </p:cNvPr>
            <p:cNvPicPr>
              <a:picLocks noChangeAspect="1"/>
            </p:cNvPicPr>
            <p:nvPr userDrawn="1"/>
          </p:nvPicPr>
          <p:blipFill>
            <a:blip r:embed="rId2"/>
            <a:stretch>
              <a:fillRect/>
            </a:stretch>
          </p:blipFill>
          <p:spPr>
            <a:xfrm>
              <a:off x="711549" y="5790193"/>
              <a:ext cx="531387" cy="706690"/>
            </a:xfrm>
            <a:prstGeom prst="rect">
              <a:avLst/>
            </a:prstGeom>
          </p:spPr>
        </p:pic>
      </p:grpSp>
      <p:sp>
        <p:nvSpPr>
          <p:cNvPr id="4" name="TextBox 3">
            <a:extLst>
              <a:ext uri="{FF2B5EF4-FFF2-40B4-BE49-F238E27FC236}">
                <a16:creationId xmlns:a16="http://schemas.microsoft.com/office/drawing/2014/main" id="{DB7DD038-F381-631D-9880-7B04B46A384F}"/>
              </a:ext>
            </a:extLst>
          </p:cNvPr>
          <p:cNvSpPr txBox="1"/>
          <p:nvPr userDrawn="1"/>
        </p:nvSpPr>
        <p:spPr>
          <a:xfrm>
            <a:off x="-826464" y="6568795"/>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0" dirty="0">
                <a:solidFill>
                  <a:schemeClr val="accent2"/>
                </a:solidFill>
              </a:rPr>
              <a:t>POWERED BY TEAM COMMUNITY MANAGEMENT</a:t>
            </a:r>
            <a:endParaRPr lang="nl-NL" sz="1000" spc="0" dirty="0">
              <a:solidFill>
                <a:schemeClr val="accent2"/>
              </a:solidFill>
            </a:endParaRPr>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p>
        </p:txBody>
      </p:sp>
      <p:sp>
        <p:nvSpPr>
          <p:cNvPr id="3" name="TextBox 2">
            <a:extLst>
              <a:ext uri="{FF2B5EF4-FFF2-40B4-BE49-F238E27FC236}">
                <a16:creationId xmlns:a16="http://schemas.microsoft.com/office/drawing/2014/main" id="{A7D5E8FF-9A5E-BB0C-1BF7-A05F5B3D8B85}"/>
              </a:ext>
            </a:extLst>
          </p:cNvPr>
          <p:cNvSpPr txBox="1"/>
          <p:nvPr userDrawn="1"/>
        </p:nvSpPr>
        <p:spPr>
          <a:xfrm>
            <a:off x="9376725" y="6318461"/>
            <a:ext cx="2365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F3D871E7-7689-F773-B4DB-0F19A669C3B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3" name="TextBox 2">
            <a:extLst>
              <a:ext uri="{FF2B5EF4-FFF2-40B4-BE49-F238E27FC236}">
                <a16:creationId xmlns:a16="http://schemas.microsoft.com/office/drawing/2014/main" id="{B8F82F4F-50F0-BF8B-C197-9105826E5473}"/>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3F12968A-8303-BDD3-998E-DFF96CB34C4F}"/>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67C26E32-A55E-ADD5-8A1D-D2506F9132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217" r="22229"/>
          <a:stretch/>
        </p:blipFill>
        <p:spPr>
          <a:xfrm>
            <a:off x="6314172" y="0"/>
            <a:ext cx="5877827" cy="6858000"/>
          </a:xfrm>
          <a:prstGeom prst="rect">
            <a:avLst/>
          </a:prstGeom>
        </p:spPr>
      </p:pic>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7" name="TextBox 6">
            <a:extLst>
              <a:ext uri="{FF2B5EF4-FFF2-40B4-BE49-F238E27FC236}">
                <a16:creationId xmlns:a16="http://schemas.microsoft.com/office/drawing/2014/main" id="{22E4F842-ADFE-C3A5-547D-8ED28DF2E23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19" name="Text Placeholder 18">
            <a:extLst>
              <a:ext uri="{FF2B5EF4-FFF2-40B4-BE49-F238E27FC236}">
                <a16:creationId xmlns:a16="http://schemas.microsoft.com/office/drawing/2014/main" id="{ED91AF06-9951-31F4-9F9D-F4A6699B31BC}"/>
              </a:ext>
            </a:extLst>
          </p:cNvPr>
          <p:cNvSpPr>
            <a:spLocks noGrp="1"/>
          </p:cNvSpPr>
          <p:nvPr>
            <p:ph type="body" sz="quarter" idx="16"/>
          </p:nvPr>
        </p:nvSpPr>
        <p:spPr>
          <a:xfrm>
            <a:off x="685800" y="2466975"/>
            <a:ext cx="5048250" cy="4188012"/>
          </a:xfrm>
        </p:spPr>
        <p:txBody>
          <a:bodyPr/>
          <a:lstStyle>
            <a:lvl1pPr>
              <a:defRPr>
                <a:sym typeface="Wingdings" panose="05000000000000000000" pitchFamily="2" charset="2"/>
              </a:defRPr>
            </a:lvl1pPr>
            <a:lvl2pPr marL="1800" indent="0">
              <a:buNone/>
              <a:defRPr/>
            </a:lvl2pPr>
          </a:lstStyle>
          <a:p>
            <a:pPr lvl="0"/>
            <a:endParaRPr lang="en-GB" dirty="0"/>
          </a:p>
        </p:txBody>
      </p:sp>
      <p:sp>
        <p:nvSpPr>
          <p:cNvPr id="5" name="TextBox 4">
            <a:extLst>
              <a:ext uri="{FF2B5EF4-FFF2-40B4-BE49-F238E27FC236}">
                <a16:creationId xmlns:a16="http://schemas.microsoft.com/office/drawing/2014/main" id="{26BD1E48-F9EE-8188-69FB-593EEF65D59F}"/>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2DF0FAC8-D429-D924-9D1F-D12E3B15A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4">
            <a:extLst>
              <a:ext uri="{FF2B5EF4-FFF2-40B4-BE49-F238E27FC236}">
                <a16:creationId xmlns:a16="http://schemas.microsoft.com/office/drawing/2014/main" id="{6DD4F908-7380-0BAD-FF34-2B3114A3CD21}"/>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a:t>
            </a:r>
            <a:r>
              <a:rPr lang="en-US" dirty="0" err="1"/>
              <a:t>Templafy</a:t>
            </a:r>
            <a:r>
              <a:rPr lang="en-US" dirty="0"/>
              <a:t>.</a:t>
            </a:r>
            <a:br>
              <a:rPr lang="en-US" dirty="0"/>
            </a:br>
            <a:r>
              <a:rPr lang="en-US" dirty="0"/>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5" name="TextBox 4">
            <a:extLst>
              <a:ext uri="{FF2B5EF4-FFF2-40B4-BE49-F238E27FC236}">
                <a16:creationId xmlns:a16="http://schemas.microsoft.com/office/drawing/2014/main" id="{DC184465-44B6-43F1-E6D1-C05E3D5B4AEE}"/>
              </a:ext>
            </a:extLst>
          </p:cNvPr>
          <p:cNvSpPr txBox="1"/>
          <p:nvPr userDrawn="1"/>
        </p:nvSpPr>
        <p:spPr>
          <a:xfrm>
            <a:off x="4024315"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                                   </a:t>
            </a:r>
            <a:endParaRPr lang="nl-NL" sz="1000" spc="300" dirty="0">
              <a:solidFill>
                <a:schemeClr val="bg1"/>
              </a:solidFill>
            </a:endParaRPr>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4" name="TextBox 3">
            <a:extLst>
              <a:ext uri="{FF2B5EF4-FFF2-40B4-BE49-F238E27FC236}">
                <a16:creationId xmlns:a16="http://schemas.microsoft.com/office/drawing/2014/main" id="{334A2972-DB62-5199-DBAA-64CAAC2F2F77}"/>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6" name="TextBox 5">
            <a:extLst>
              <a:ext uri="{FF2B5EF4-FFF2-40B4-BE49-F238E27FC236}">
                <a16:creationId xmlns:a16="http://schemas.microsoft.com/office/drawing/2014/main" id="{D25AEF44-C676-9321-EF55-15763A3E0D7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1E00532D-2647-1D88-A85A-66B8F99D1A48}"/>
              </a:ext>
            </a:extLst>
          </p:cNvPr>
          <p:cNvSpPr txBox="1"/>
          <p:nvPr userDrawn="1"/>
        </p:nvSpPr>
        <p:spPr>
          <a:xfrm>
            <a:off x="4030667"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                                   </a:t>
            </a:r>
            <a:endParaRPr lang="nl-NL" sz="1000" spc="300" dirty="0">
              <a:solidFill>
                <a:schemeClr val="accent2"/>
              </a:solidFill>
            </a:endParaRP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4" name="TextBox 3">
            <a:extLst>
              <a:ext uri="{FF2B5EF4-FFF2-40B4-BE49-F238E27FC236}">
                <a16:creationId xmlns:a16="http://schemas.microsoft.com/office/drawing/2014/main" id="{A968690C-1B28-E03F-2F23-91C6D0823ED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 name="TextBox 1">
            <a:extLst>
              <a:ext uri="{FF2B5EF4-FFF2-40B4-BE49-F238E27FC236}">
                <a16:creationId xmlns:a16="http://schemas.microsoft.com/office/drawing/2014/main" id="{82B8BE1A-1F92-0FCA-7F32-A23A8A212C98}"/>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2">
            <a:extLst>
              <a:ext uri="{FF2B5EF4-FFF2-40B4-BE49-F238E27FC236}">
                <a16:creationId xmlns:a16="http://schemas.microsoft.com/office/drawing/2014/main" id="{8E63F006-F283-BCB1-BEB4-B6F4A3C51626}"/>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CC0D568C-99AB-9C05-3E64-03D0009B86B4}"/>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2" name="TextBox 1">
            <a:extLst>
              <a:ext uri="{FF2B5EF4-FFF2-40B4-BE49-F238E27FC236}">
                <a16:creationId xmlns:a16="http://schemas.microsoft.com/office/drawing/2014/main" id="{BC72C118-3234-C27F-532F-134FDC1C18EB}"/>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6CD774A5-BE85-903D-F81C-5B21CEB02A0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BB8829E2-B254-6E30-1CC1-C00EC2B0EEE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pic>
        <p:nvPicPr>
          <p:cNvPr id="3" name="Picture Placeholder 5" descr="A orange and white background&#10;&#10;Description automatically generated with medium confidence">
            <a:extLst>
              <a:ext uri="{FF2B5EF4-FFF2-40B4-BE49-F238E27FC236}">
                <a16:creationId xmlns:a16="http://schemas.microsoft.com/office/drawing/2014/main" id="{C308CD81-BB75-8C0A-55BD-49D45F7D5164}"/>
              </a:ext>
            </a:extLst>
          </p:cNvPr>
          <p:cNvPicPr>
            <a:picLocks noChangeAspect="1"/>
          </p:cNvPicPr>
          <p:nvPr userDrawn="1"/>
        </p:nvPicPr>
        <p:blipFill>
          <a:blip r:embed="rId2">
            <a:extLst>
              <a:ext uri="{28A0092B-C50C-407E-A947-70E740481C1C}">
                <a14:useLocalDpi xmlns:a14="http://schemas.microsoft.com/office/drawing/2010/main" val="0"/>
              </a:ext>
            </a:extLst>
          </a:blip>
          <a:srcRect t="7627" b="7627"/>
          <a:stretch>
            <a:fillRect/>
          </a:stretch>
        </p:blipFill>
        <p:spPr>
          <a:xfrm>
            <a:off x="-1" y="0"/>
            <a:ext cx="12192000" cy="5811520"/>
          </a:xfrm>
          <a:prstGeom prst="rect">
            <a:avLst/>
          </a:prstGeom>
        </p:spPr>
      </p:pic>
      <p:sp>
        <p:nvSpPr>
          <p:cNvPr id="5" name="TextBox 3">
            <a:extLst>
              <a:ext uri="{FF2B5EF4-FFF2-40B4-BE49-F238E27FC236}">
                <a16:creationId xmlns:a16="http://schemas.microsoft.com/office/drawing/2014/main" id="{A199E35C-8149-FF64-0F11-A49BB1646F65}"/>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8/27/2021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06369E6-9D48-3BA5-86AF-46ED4969D3F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842D30ED-53F2-65A1-26A8-77BDEA3C817D}"/>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smtClean="0"/>
              <a:pPr/>
              <a:t>4/15/2025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EFE2252C-9D81-C9F1-3D8D-F4CD4DAB543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29995C8-0C8F-7187-DD78-61E946432DC2}"/>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smtClean="0"/>
              <a:pPr/>
              <a:t>4/15/2025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4EF8EDD1-689C-A59C-55D7-453CD64055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24F94B01-E75D-A4AD-08BB-ADF50B1F222C}"/>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Adding Connecting Paths</a:t>
            </a:r>
            <a:endParaRPr lang="de-DE" sz="1800" dirty="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the color of a </a:t>
            </a:r>
            <a:r>
              <a:rPr lang="en-US" sz="1600" noProof="0" dirty="0">
                <a:solidFill>
                  <a:schemeClr val="tx1"/>
                </a:solidFill>
                <a:latin typeface="Myriad for Rabobank SBd It" panose="020B0603030403090204" pitchFamily="34" charset="0"/>
              </a:rPr>
              <a:t>Connecting Path</a:t>
            </a:r>
            <a:r>
              <a:rPr lang="en-US" sz="1600" noProof="0" dirty="0">
                <a:solidFill>
                  <a:schemeClr val="tx1"/>
                </a:solidFill>
                <a:latin typeface="+mj-lt"/>
              </a:rPr>
              <a:t>, select the path and change its “Outline” color</a:t>
            </a:r>
            <a:r>
              <a:rPr lang="en-US" sz="1600" noProof="0" dirty="0">
                <a:solidFill>
                  <a:srgbClr val="FF6700"/>
                </a:solidFill>
                <a:latin typeface="+mj-lt"/>
              </a:rPr>
              <a:t>*</a:t>
            </a:r>
            <a:r>
              <a:rPr lang="en-US" sz="1600" noProof="0" dirty="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5 colors: White, Yellow, Orange, Dark blue or Bright blue</a:t>
            </a:r>
            <a:endParaRPr lang="en-US" sz="1600" noProof="0" dirty="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a </a:t>
            </a:r>
            <a:r>
              <a:rPr lang="en-US" sz="1600" noProof="0" dirty="0">
                <a:solidFill>
                  <a:schemeClr val="tx1"/>
                </a:solidFill>
                <a:latin typeface="Myriad for Rabobank SBd It" panose="020B0603030403090204" pitchFamily="34" charset="0"/>
              </a:rPr>
              <a:t>background</a:t>
            </a:r>
            <a:r>
              <a:rPr lang="en-US" sz="1600" noProof="0" dirty="0">
                <a:solidFill>
                  <a:schemeClr val="tx1"/>
                </a:solidFill>
                <a:latin typeface="+mj-lt"/>
              </a:rPr>
              <a:t> color, select a dark blue shape and change the “Shape Fill” color. </a:t>
            </a:r>
            <a:r>
              <a:rPr lang="en-US" sz="1600" u="sng" noProof="0" dirty="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4 colors: Yellow, Orange, Dark blue or Bright blue</a:t>
            </a:r>
            <a:r>
              <a:rPr lang="en-US" sz="1600" noProof="0" dirty="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add a Connecting Path to </a:t>
            </a:r>
            <a:r>
              <a:rPr lang="en-US" sz="1600" u="none" noProof="0" dirty="0">
                <a:solidFill>
                  <a:schemeClr val="tx1"/>
                </a:solidFill>
                <a:latin typeface="Myriad for Rabobank SBd It" panose="020B0603030403090204" pitchFamily="34" charset="0"/>
              </a:rPr>
              <a:t>Title-, Separating- or End slides</a:t>
            </a:r>
            <a:r>
              <a:rPr lang="en-US" sz="1600" noProof="0" dirty="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Next, go to the </a:t>
            </a:r>
            <a:r>
              <a:rPr lang="en-US" sz="1600" u="none" noProof="0" dirty="0">
                <a:solidFill>
                  <a:schemeClr val="tx1"/>
                </a:solidFill>
                <a:latin typeface="Myriad for Rabobank SBd It" panose="020B0603030403090204" pitchFamily="34" charset="0"/>
              </a:rPr>
              <a:t>Connecting Paths </a:t>
            </a:r>
            <a:r>
              <a:rPr lang="en-US" sz="1600" u="none" noProof="0" dirty="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dirty="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dirty="0">
                <a:solidFill>
                  <a:srgbClr val="FF6700"/>
                </a:solidFill>
                <a:latin typeface="+mj-lt"/>
              </a:rPr>
              <a:t>*</a:t>
            </a:r>
            <a:r>
              <a:rPr lang="en-US" sz="1200" noProof="0" dirty="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dirty="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Scaling Connecting Paths</a:t>
            </a:r>
            <a:endParaRPr lang="de-DE" sz="1800" dirty="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Image overlay</a:t>
            </a:r>
            <a:endParaRPr lang="de-DE" sz="1800" dirty="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dirty="0">
                <a:solidFill>
                  <a:schemeClr val="tx1"/>
                </a:solidFill>
                <a:latin typeface="+mj-lt"/>
              </a:rPr>
              <a:t>In the </a:t>
            </a:r>
            <a:r>
              <a:rPr lang="en-US" sz="1600" noProof="0" dirty="0">
                <a:solidFill>
                  <a:schemeClr val="tx1"/>
                </a:solidFill>
                <a:latin typeface="Myriad for Rabobank SBd It" panose="020B0603030403090204" pitchFamily="34" charset="0"/>
              </a:rPr>
              <a:t>Slide Elements </a:t>
            </a:r>
            <a:r>
              <a:rPr lang="en-US" sz="1600" noProof="0" dirty="0">
                <a:solidFill>
                  <a:schemeClr val="tx1"/>
                </a:solidFill>
                <a:latin typeface="+mj-lt"/>
              </a:rPr>
              <a:t>library, go to the </a:t>
            </a:r>
            <a:r>
              <a:rPr lang="en-US" sz="1600" noProof="0" dirty="0">
                <a:solidFill>
                  <a:schemeClr val="tx1"/>
                </a:solidFill>
                <a:latin typeface="Myriad for Rabobank SBd It" panose="020B0603030403090204" pitchFamily="34" charset="0"/>
              </a:rPr>
              <a:t>Image Overlays</a:t>
            </a:r>
            <a:r>
              <a:rPr lang="en-US" sz="1600" noProof="0" dirty="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Lastly, make sure the Image Overlay is positioned </a:t>
            </a:r>
            <a:r>
              <a:rPr lang="en-US" sz="1600" noProof="0" dirty="0">
                <a:solidFill>
                  <a:schemeClr val="tx1"/>
                </a:solidFill>
                <a:latin typeface="Myriad for Rabobank SBd It" panose="020B0603030403090204" pitchFamily="34" charset="0"/>
              </a:rPr>
              <a:t>behind</a:t>
            </a:r>
            <a:r>
              <a:rPr lang="en-US" sz="1600" noProof="0" dirty="0">
                <a:solidFill>
                  <a:schemeClr val="tx1"/>
                </a:solidFill>
                <a:latin typeface="+mj-lt"/>
              </a:rPr>
              <a:t> the text and Rabobank logo and in </a:t>
            </a:r>
            <a:r>
              <a:rPr lang="en-US" sz="1600" noProof="0" dirty="0">
                <a:solidFill>
                  <a:schemeClr val="tx1"/>
                </a:solidFill>
                <a:latin typeface="Myriad for Rabobank SBd It" panose="020B0603030403090204" pitchFamily="34" charset="0"/>
              </a:rPr>
              <a:t>front</a:t>
            </a:r>
            <a:r>
              <a:rPr lang="en-US" sz="1600" noProof="0" dirty="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 name="TextBox 2">
            <a:extLst>
              <a:ext uri="{FF2B5EF4-FFF2-40B4-BE49-F238E27FC236}">
                <a16:creationId xmlns:a16="http://schemas.microsoft.com/office/drawing/2014/main" id="{49CE5721-17A4-46B2-838F-A9CBC20ACB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B7B07C18-328E-E226-F50E-2D5FAE341348}"/>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5" name="TextBox 4">
            <a:extLst>
              <a:ext uri="{FF2B5EF4-FFF2-40B4-BE49-F238E27FC236}">
                <a16:creationId xmlns:a16="http://schemas.microsoft.com/office/drawing/2014/main" id="{E9EC822D-99D1-ACD0-056A-3124FBBDB34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4" name="Rectangle 3">
            <a:extLst>
              <a:ext uri="{FF2B5EF4-FFF2-40B4-BE49-F238E27FC236}">
                <a16:creationId xmlns:a16="http://schemas.microsoft.com/office/drawing/2014/main" id="{913FDD53-68C7-491D-8974-F2CDF6E65BAE}"/>
              </a:ext>
            </a:extLst>
          </p:cNvPr>
          <p:cNvSpPr/>
          <p:nvPr userDrawn="1"/>
        </p:nvSpPr>
        <p:spPr>
          <a:xfrm>
            <a:off x="0" y="-877046"/>
            <a:ext cx="12192000" cy="585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0" i="0" dirty="0">
                <a:solidFill>
                  <a:srgbClr val="E6E6E6"/>
                </a:solidFill>
              </a:rPr>
              <a:t>Myriad for Rabobank </a:t>
            </a:r>
            <a:r>
              <a:rPr lang="en-GB" b="0" i="0" dirty="0">
                <a:solidFill>
                  <a:srgbClr val="E6E6E6"/>
                </a:solidFill>
                <a:latin typeface="+mj-lt"/>
              </a:rPr>
              <a:t>Myriad for Rabobank It </a:t>
            </a:r>
            <a:r>
              <a:rPr lang="en-GB" b="0" i="0" dirty="0">
                <a:solidFill>
                  <a:srgbClr val="E6E6E6"/>
                </a:solidFill>
                <a:latin typeface="Myriad for Rabobank Lt" panose="020B0403030403020204" pitchFamily="34" charset="0"/>
              </a:rPr>
              <a:t>Myriad for Rabobank Lt </a:t>
            </a:r>
            <a:r>
              <a:rPr lang="en-GB" b="0" i="0" dirty="0">
                <a:solidFill>
                  <a:srgbClr val="E6E6E6"/>
                </a:solidFill>
                <a:latin typeface="Myriad for Rabobank Lt It" panose="020B0403030403090204" pitchFamily="34" charset="0"/>
              </a:rPr>
              <a:t>Myriad for Rabobank Lt It </a:t>
            </a:r>
            <a:r>
              <a:rPr lang="en-GB" b="0" i="0" dirty="0">
                <a:solidFill>
                  <a:srgbClr val="E6E6E6"/>
                </a:solidFill>
                <a:latin typeface="Myriad for Rabobank SBd" panose="020B0603030403020204" pitchFamily="34" charset="0"/>
              </a:rPr>
              <a:t>Myriad for Rabobank Sbd </a:t>
            </a:r>
            <a:r>
              <a:rPr lang="en-GB" b="0" i="0" dirty="0">
                <a:solidFill>
                  <a:srgbClr val="E6E6E6"/>
                </a:solidFill>
                <a:latin typeface="Myriad for Rabobank SBd It" panose="020B0603030403090204" pitchFamily="34" charset="0"/>
              </a:rPr>
              <a:t>Myriad for Rabobank Sbd It </a:t>
            </a:r>
            <a:r>
              <a:rPr lang="en-GB" b="0" i="0" dirty="0">
                <a:solidFill>
                  <a:srgbClr val="E6E6E6"/>
                </a:solidFill>
                <a:latin typeface="Myriad for Rabobank Bd" panose="020B0703030403020204" pitchFamily="34" charset="0"/>
              </a:rPr>
              <a:t>Myriad for Rabobank Bd </a:t>
            </a:r>
            <a:r>
              <a:rPr lang="en-GB" b="0" i="0" dirty="0">
                <a:solidFill>
                  <a:srgbClr val="E6E6E6"/>
                </a:solidFill>
                <a:latin typeface="Myriad for Rabobank Bd It" panose="020B0703030403090204" pitchFamily="34" charset="0"/>
              </a:rPr>
              <a:t>Myriad for Rabobank Bd It </a:t>
            </a:r>
            <a:r>
              <a:rPr lang="en-GB" b="0" i="0" dirty="0">
                <a:solidFill>
                  <a:srgbClr val="E6E6E6"/>
                </a:solidFill>
                <a:latin typeface="Myriad for Rabobank Blk" panose="020B0903030403020204" pitchFamily="34" charset="0"/>
              </a:rPr>
              <a:t>Myriad for Rabobank Blk </a:t>
            </a:r>
            <a:r>
              <a:rPr lang="en-GB" b="0" i="0" dirty="0">
                <a:solidFill>
                  <a:srgbClr val="E6E6E6"/>
                </a:solidFill>
                <a:latin typeface="Myriad for Rabobank Blk It" panose="020B0903030403090204" pitchFamily="34" charset="0"/>
              </a:rPr>
              <a:t>Myriad for Rabobank Blk It</a:t>
            </a:r>
          </a:p>
        </p:txBody>
      </p:sp>
      <p:sp>
        <p:nvSpPr>
          <p:cNvPr id="8" name="TextBox 7">
            <a:extLst>
              <a:ext uri="{FF2B5EF4-FFF2-40B4-BE49-F238E27FC236}">
                <a16:creationId xmlns:a16="http://schemas.microsoft.com/office/drawing/2014/main" id="{93D14E97-1374-9378-4AAF-7D31AB095C8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C97B69FE-69D9-77A1-9175-ADDBD324C4D7}"/>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706" r:id="rId7"/>
    <p:sldLayoutId id="2147483674" r:id="rId8"/>
    <p:sldLayoutId id="2147483705" r:id="rId9"/>
    <p:sldLayoutId id="2147483675" r:id="rId10"/>
    <p:sldLayoutId id="2147483680" r:id="rId11"/>
    <p:sldLayoutId id="2147483703" r:id="rId12"/>
    <p:sldLayoutId id="2147483681" r:id="rId13"/>
    <p:sldLayoutId id="2147483682" r:id="rId14"/>
    <p:sldLayoutId id="2147483677" r:id="rId15"/>
    <p:sldLayoutId id="2147483704" r:id="rId16"/>
    <p:sldLayoutId id="2147483678" r:id="rId17"/>
    <p:sldLayoutId id="2147483679" r:id="rId18"/>
    <p:sldLayoutId id="2147483683" r:id="rId19"/>
    <p:sldLayoutId id="2147483687" r:id="rId20"/>
    <p:sldLayoutId id="2147483688" r:id="rId21"/>
    <p:sldLayoutId id="2147483707" r:id="rId22"/>
    <p:sldLayoutId id="2147483689" r:id="rId23"/>
    <p:sldLayoutId id="2147483690" r:id="rId24"/>
    <p:sldLayoutId id="2147483691" r:id="rId25"/>
    <p:sldLayoutId id="2147483693" r:id="rId26"/>
    <p:sldLayoutId id="2147483694" r:id="rId27"/>
    <p:sldLayoutId id="2147483701" r:id="rId28"/>
    <p:sldLayoutId id="2147483702" r:id="rId29"/>
    <p:sldLayoutId id="2147483654" r:id="rId30"/>
    <p:sldLayoutId id="2147483710" r:id="rId31"/>
    <p:sldLayoutId id="2147483655" r:id="rId32"/>
    <p:sldLayoutId id="2147483711" r:id="rId33"/>
    <p:sldLayoutId id="2147483697" r:id="rId34"/>
    <p:sldLayoutId id="2147483698" r:id="rId35"/>
    <p:sldLayoutId id="2147483696" r:id="rId36"/>
    <p:sldLayoutId id="2147483695" r:id="rId37"/>
    <p:sldLayoutId id="2147483708" r:id="rId38"/>
    <p:sldLayoutId id="214748370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raboweb.sharepoint.com/sites/organization-community-management/SitePages/Grab-your-chance!.aspx" TargetMode="External"/><Relationship Id="rId2" Type="http://schemas.openxmlformats.org/officeDocument/2006/relationships/hyperlink" Target="https://confluence.dev.rabobank.nl/display/COMMAN/Speakers+Academy" TargetMode="External"/><Relationship Id="rId1" Type="http://schemas.openxmlformats.org/officeDocument/2006/relationships/slideLayout" Target="../slideLayouts/slideLayout5.xml"/><Relationship Id="rId6" Type="http://schemas.openxmlformats.org/officeDocument/2006/relationships/hyperlink" Target="https://raboweb.sharepoint.com/sites/organization-community-management/SitePages/EW-Speakers-Information-Page.aspx?xsdata=MDV8MDJ8fGZkODkxZDg3NjdlMjRhMDUxZmVmMDhkZDU2NjQyOTllfDZlOTNhNjI2OGFjYTRkYzE5MTkxY2UyOTFiNGI3NWExfDB8MHw2Mzg3NjE3MTAzNTE0MjU1MTl8VW5rbm93bnxWR1ZoYlhOVFpXTjFjbWwwZVZObGNuWnBZMlY4ZXlKV0lqb2lNQzR3TGpBd01EQWlMQ0pRSWpvaVYybHVNeklpTENKQlRpSTZJazkwYUdWeUlpd2lWMVFpT2pFeGZRPT18MXxMMk5vWVhSekx6RTVPbTFsWlhScGJtZGZUakpTYlU1WFVUTlphbGwwVDFkT2FWcERNREJPUkZsNlRGUm5NVnBVU1hSTmFsWnFUbTFLYkZsNldtaGFWMDB5UUhSb2NtVmhaQzUyTWk5dFpYTnpZV2RsY3k4eE56UXdOVGMwTWpNME5qazJ8MWRhNWM2NWQxZDcyNDU2MmJkOGMwOGRkNTY2NDI5OWJ8NjNiZTI1NjQ4ZDViNGRlMzllNjJiNmRkZTIwOGI5ZjI%3D&amp;sdata=b0dLRVIxdUJPMTdiVUFBUGkyRWltQjUyN2xOZWJLTm1TQ0dDalV2K1pqaz0%3D&amp;ovuser=6e93a626-8aca-4dc1-9191-ce291b4b75a1%2CBritt.Staal%40rabobank.nl&amp;OR=Teams-HL&amp;CT=1740582741399&amp;clickparams=eyJBcHBOYW1lIjoiVGVhbXMtRGVza3RvcCIsIkFwcFZlcnNpb24iOiI0OS8yNTAxMzEwNjAxMyIsIkhhc0ZlZGVyYXRlZFVzZXIiOmZhbHNlfQ%3D%3D" TargetMode="External"/><Relationship Id="rId5" Type="http://schemas.openxmlformats.org/officeDocument/2006/relationships/hyperlink" Target="https://raboweb.sharepoint.com/sites/organization-humanresources/SitePages/Explanation.aspx" TargetMode="External"/><Relationship Id="rId4" Type="http://schemas.openxmlformats.org/officeDocument/2006/relationships/hyperlink" Target="https://raboweb.sharepoint.com/sites/application-Rabobank-Brand-Portal/SitePages/en/Home.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randportal.rabobank.nl/portal" TargetMode="Externa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76B7D6-9A28-CB49-15F0-F8C47D9168CF}"/>
              </a:ext>
            </a:extLst>
          </p:cNvPr>
          <p:cNvSpPr>
            <a:spLocks noGrp="1"/>
          </p:cNvSpPr>
          <p:nvPr>
            <p:ph type="sldNum" sz="quarter" idx="4"/>
          </p:nvPr>
        </p:nvSpPr>
        <p:spPr/>
        <p:txBody>
          <a:bodyPr/>
          <a:lstStyle/>
          <a:p>
            <a:fld id="{555B1587-59F1-4FB5-A363-0505DAC627C3}" type="slidenum">
              <a:rPr lang="en-US" noProof="0" smtClean="0"/>
              <a:pPr/>
              <a:t>1</a:t>
            </a:fld>
            <a:endParaRPr lang="en-US" noProof="0"/>
          </a:p>
        </p:txBody>
      </p:sp>
      <p:sp>
        <p:nvSpPr>
          <p:cNvPr id="3" name="Title 2">
            <a:extLst>
              <a:ext uri="{FF2B5EF4-FFF2-40B4-BE49-F238E27FC236}">
                <a16:creationId xmlns:a16="http://schemas.microsoft.com/office/drawing/2014/main" id="{7FA99D07-EEF8-0A72-3DD8-7E7EADAE6C09}"/>
              </a:ext>
            </a:extLst>
          </p:cNvPr>
          <p:cNvSpPr>
            <a:spLocks noGrp="1"/>
          </p:cNvSpPr>
          <p:nvPr>
            <p:ph type="title"/>
          </p:nvPr>
        </p:nvSpPr>
        <p:spPr/>
        <p:txBody>
          <a:bodyPr/>
          <a:lstStyle/>
          <a:p>
            <a:r>
              <a:rPr lang="nl-NL" dirty="0" err="1"/>
              <a:t>Supercharging</a:t>
            </a:r>
            <a:r>
              <a:rPr lang="nl-NL" dirty="0"/>
              <a:t> </a:t>
            </a:r>
            <a:r>
              <a:rPr lang="nl-NL" dirty="0" err="1"/>
              <a:t>Github</a:t>
            </a:r>
            <a:r>
              <a:rPr lang="nl-NL" dirty="0"/>
              <a:t> </a:t>
            </a:r>
            <a:r>
              <a:rPr lang="nl-NL" dirty="0" err="1"/>
              <a:t>Copilot</a:t>
            </a:r>
            <a:endParaRPr lang="nl-NL" dirty="0"/>
          </a:p>
        </p:txBody>
      </p:sp>
      <p:sp>
        <p:nvSpPr>
          <p:cNvPr id="2" name="Subtitle 1">
            <a:extLst>
              <a:ext uri="{FF2B5EF4-FFF2-40B4-BE49-F238E27FC236}">
                <a16:creationId xmlns:a16="http://schemas.microsoft.com/office/drawing/2014/main" id="{57592107-043F-5138-EAF8-50BEEBD8A553}"/>
              </a:ext>
            </a:extLst>
          </p:cNvPr>
          <p:cNvSpPr>
            <a:spLocks noGrp="1"/>
          </p:cNvSpPr>
          <p:nvPr>
            <p:ph type="subTitle" idx="13"/>
          </p:nvPr>
        </p:nvSpPr>
        <p:spPr/>
        <p:txBody>
          <a:bodyPr/>
          <a:lstStyle/>
          <a:p>
            <a:r>
              <a:rPr lang="nl-NL" dirty="0"/>
              <a:t>Building </a:t>
            </a:r>
            <a:r>
              <a:rPr lang="nl-NL" dirty="0" err="1"/>
              <a:t>custom</a:t>
            </a:r>
            <a:r>
              <a:rPr lang="nl-NL" dirty="0"/>
              <a:t> VS Code </a:t>
            </a:r>
            <a:r>
              <a:rPr lang="nl-NL" dirty="0" err="1"/>
              <a:t>extensions</a:t>
            </a:r>
            <a:endParaRPr lang="nl-NL" dirty="0"/>
          </a:p>
        </p:txBody>
      </p:sp>
    </p:spTree>
    <p:extLst>
      <p:ext uri="{BB962C8B-B14F-4D97-AF65-F5344CB8AC3E}">
        <p14:creationId xmlns:p14="http://schemas.microsoft.com/office/powerpoint/2010/main" val="18880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7F21-2AFB-8275-5E92-C24CCB8E91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DC4C8-60D8-A75D-7C4A-5E0CBC211537}"/>
              </a:ext>
            </a:extLst>
          </p:cNvPr>
          <p:cNvSpPr>
            <a:spLocks noGrp="1"/>
          </p:cNvSpPr>
          <p:nvPr>
            <p:ph type="sldNum" sz="quarter" idx="4"/>
          </p:nvPr>
        </p:nvSpPr>
        <p:spPr/>
        <p:txBody>
          <a:bodyPr/>
          <a:lstStyle/>
          <a:p>
            <a:fld id="{555B1587-59F1-4FB5-A363-0505DAC627C3}" type="slidenum">
              <a:rPr lang="en-US" noProof="0" smtClean="0"/>
              <a:pPr/>
              <a:t>10</a:t>
            </a:fld>
            <a:endParaRPr lang="en-US" noProof="0"/>
          </a:p>
        </p:txBody>
      </p:sp>
      <p:sp>
        <p:nvSpPr>
          <p:cNvPr id="7" name="Speech Bubble: Oval 6">
            <a:extLst>
              <a:ext uri="{FF2B5EF4-FFF2-40B4-BE49-F238E27FC236}">
                <a16:creationId xmlns:a16="http://schemas.microsoft.com/office/drawing/2014/main" id="{D864FA47-E451-D6A3-6AB1-6C80360F34FF}"/>
              </a:ext>
            </a:extLst>
          </p:cNvPr>
          <p:cNvSpPr/>
          <p:nvPr/>
        </p:nvSpPr>
        <p:spPr>
          <a:xfrm>
            <a:off x="4170231" y="1175341"/>
            <a:ext cx="3851537" cy="2423135"/>
          </a:xfrm>
          <a:prstGeom prst="wedgeEllipseCallout">
            <a:avLst>
              <a:gd name="adj1" fmla="val -54463"/>
              <a:gd name="adj2" fmla="val 55274"/>
            </a:avLst>
          </a:prstGeom>
          <a:solidFill>
            <a:schemeClr val="bg1"/>
          </a:solidFill>
          <a:ln w="28575">
            <a:solidFill>
              <a:srgbClr val="000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Thank you for your 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Questions?</a:t>
            </a:r>
            <a:endParaRPr kumimoji="0" lang="nl-NL" sz="2800" b="0" i="0" u="none" strike="noStrike" kern="1200" cap="none" spc="0" normalizeH="0" baseline="0" noProof="0" dirty="0">
              <a:ln>
                <a:noFill/>
              </a:ln>
              <a:solidFill>
                <a:srgbClr val="000FAA"/>
              </a:solidFill>
              <a:effectLst/>
              <a:uLnTx/>
              <a:uFillTx/>
              <a:latin typeface="Myriad for Rabobank SBd It" panose="020B0603030403090204" pitchFamily="34" charset="0"/>
            </a:endParaRPr>
          </a:p>
        </p:txBody>
      </p:sp>
      <p:pic>
        <p:nvPicPr>
          <p:cNvPr id="6" name="Picture 5" descr="A cartoon of a robot&#10;&#10;Description automatically generated">
            <a:extLst>
              <a:ext uri="{FF2B5EF4-FFF2-40B4-BE49-F238E27FC236}">
                <a16:creationId xmlns:a16="http://schemas.microsoft.com/office/drawing/2014/main" id="{3E17D5AA-E357-3908-3BF2-3E911EB8D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7" y="2126511"/>
            <a:ext cx="4163538" cy="4042465"/>
          </a:xfrm>
          <a:prstGeom prst="rect">
            <a:avLst/>
          </a:prstGeom>
        </p:spPr>
      </p:pic>
    </p:spTree>
    <p:extLst>
      <p:ext uri="{BB962C8B-B14F-4D97-AF65-F5344CB8AC3E}">
        <p14:creationId xmlns:p14="http://schemas.microsoft.com/office/powerpoint/2010/main" val="32331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Speaker tips</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a:lstStyle/>
          <a:p>
            <a:r>
              <a:rPr lang="en-GB" b="1" dirty="0"/>
              <a:t>Tips:</a:t>
            </a:r>
          </a:p>
          <a:p>
            <a:pPr marL="285750" indent="-285750">
              <a:buFont typeface="Arial" panose="020B0604020202020204" pitchFamily="34" charset="0"/>
              <a:buChar char="•"/>
            </a:pPr>
            <a:r>
              <a:rPr lang="en-GB" sz="1400" dirty="0"/>
              <a:t>Craft a clear story that is tailored to your audience. What’s the essence of your story? What do you want your audience to do, feel or remember? How to you end the presentation, a short summary (max 3. items to remember), a quote or a call-to-action?</a:t>
            </a:r>
          </a:p>
          <a:p>
            <a:pPr marL="285750" indent="-285750">
              <a:buFont typeface="Arial" panose="020B0604020202020204" pitchFamily="34" charset="0"/>
              <a:buChar char="•"/>
            </a:pPr>
            <a:r>
              <a:rPr lang="en-GB" sz="1400" dirty="0"/>
              <a:t>Think beforehand about how to engage your audience.  Online presentations require more effort to keep your audience engaged. Regularly interact with them by asking questions and encouraging participation.</a:t>
            </a:r>
          </a:p>
          <a:p>
            <a:pPr marL="285750" indent="-285750">
              <a:buFont typeface="Arial" panose="020B0604020202020204" pitchFamily="34" charset="0"/>
              <a:buChar char="•"/>
            </a:pPr>
            <a:r>
              <a:rPr lang="en-GB" sz="1400" dirty="0"/>
              <a:t>Make sure to use clear visuals and high-contrast colours in presentations. This makes your content accessible and easy to understand, also for those with visual impairments.</a:t>
            </a:r>
          </a:p>
          <a:p>
            <a:pPr marL="285750" indent="-285750">
              <a:buFont typeface="Arial" panose="020B0604020202020204" pitchFamily="34" charset="0"/>
              <a:buChar char="•"/>
            </a:pPr>
            <a:endParaRPr lang="en-GB" b="1" dirty="0"/>
          </a:p>
          <a:p>
            <a:r>
              <a:rPr lang="en-GB" b="1" dirty="0"/>
              <a:t>Do you…</a:t>
            </a:r>
          </a:p>
          <a:p>
            <a:pPr marL="285750" indent="-285750">
              <a:buFont typeface="Arial" panose="020B0604020202020204" pitchFamily="34" charset="0"/>
              <a:buChar char="•"/>
            </a:pPr>
            <a:r>
              <a:rPr lang="en-GB" sz="1400" dirty="0"/>
              <a:t>Need tips on how to give a powerful presentation? Use Mark Robinson’s presentation format. Find the explanation in this short (18 min.) Ted Talk .</a:t>
            </a:r>
          </a:p>
          <a:p>
            <a:pPr marL="285750" indent="-285750">
              <a:buFont typeface="Arial" panose="020B0604020202020204" pitchFamily="34" charset="0"/>
              <a:buChar char="•"/>
            </a:pPr>
            <a:r>
              <a:rPr lang="en-GB" sz="1400" dirty="0"/>
              <a:t>Want to practice your presentation skills and improve your speaking skills? </a:t>
            </a:r>
            <a:r>
              <a:rPr lang="en-GB" sz="1400" dirty="0">
                <a:hlinkClick r:id="rId2"/>
              </a:rPr>
              <a:t>Organize a Speakers Academy session</a:t>
            </a:r>
            <a:r>
              <a:rPr lang="en-GB" sz="1400" dirty="0"/>
              <a:t> or </a:t>
            </a:r>
            <a:r>
              <a:rPr lang="en-GB" sz="1400" dirty="0">
                <a:hlinkClick r:id="rId3"/>
              </a:rPr>
              <a:t>join the workshop </a:t>
            </a:r>
            <a:r>
              <a:rPr lang="en-GB" sz="1200" dirty="0"/>
              <a:t>(March 5). </a:t>
            </a:r>
          </a:p>
          <a:p>
            <a:pPr marL="285750" indent="-285750">
              <a:buFont typeface="Arial" panose="020B0604020202020204" pitchFamily="34" charset="0"/>
              <a:buChar char="•"/>
            </a:pPr>
            <a:r>
              <a:rPr lang="en-GB" sz="1400" dirty="0"/>
              <a:t>Need support on standard communication materials (such as templates, images, visuals etc.)? Go to </a:t>
            </a:r>
            <a:r>
              <a:rPr lang="en-GB" sz="1400" dirty="0">
                <a:hlinkClick r:id="rId4"/>
              </a:rPr>
              <a:t>The Brand Portal</a:t>
            </a:r>
            <a:r>
              <a:rPr lang="en-GB" sz="1400" dirty="0"/>
              <a:t>.</a:t>
            </a:r>
          </a:p>
          <a:p>
            <a:pPr marL="285750" indent="-285750">
              <a:buFont typeface="Arial" panose="020B0604020202020204" pitchFamily="34" charset="0"/>
              <a:buChar char="•"/>
            </a:pPr>
            <a:r>
              <a:rPr lang="en-GB" sz="1400" dirty="0"/>
              <a:t>Want to make your presentation interactive? Use breakout rooms or </a:t>
            </a:r>
            <a:r>
              <a:rPr lang="en-GB" sz="1400" dirty="0" err="1"/>
              <a:t>RaboVote</a:t>
            </a:r>
            <a:r>
              <a:rPr lang="en-GB" sz="1400" dirty="0"/>
              <a:t>. </a:t>
            </a:r>
            <a:r>
              <a:rPr lang="en-GB" sz="1400" dirty="0">
                <a:hlinkClick r:id="rId5"/>
              </a:rPr>
              <a:t>Find an explanation here</a:t>
            </a:r>
            <a:r>
              <a:rPr lang="en-GB" sz="1400" dirty="0"/>
              <a:t>.</a:t>
            </a:r>
          </a:p>
          <a:p>
            <a:pPr marL="285750" indent="-285750">
              <a:buFont typeface="Arial" panose="020B0604020202020204" pitchFamily="34" charset="0"/>
              <a:buChar char="•"/>
            </a:pPr>
            <a:endParaRPr lang="en-GB" dirty="0"/>
          </a:p>
          <a:p>
            <a:r>
              <a:rPr lang="en-GB" dirty="0"/>
              <a:t>For all other speaker information, please </a:t>
            </a:r>
            <a:r>
              <a:rPr lang="en-GB" dirty="0">
                <a:hlinkClick r:id="rId6"/>
              </a:rPr>
              <a:t>go to the speakers page</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11</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244807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How to use this deck</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lIns="216000" rIns="216000" numCol="3"/>
          <a:lstStyle/>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Edit the slides </a:t>
            </a:r>
            <a:r>
              <a:rPr lang="en-GB" dirty="0"/>
              <a:t>in whatever way you like. You can stick to the standard or personalize your presentation. Engineer’s Week is all about your knowledge, input &amp; creativity, so feel free to customize the slides to fit your story.</a:t>
            </a:r>
          </a:p>
          <a:p>
            <a:pPr marL="285750" indent="-285750">
              <a:buFont typeface="Myriad for Rabobank" panose="020B0503030403020204" pitchFamily="34" charset="0"/>
              <a:buChar char="›"/>
            </a:pPr>
            <a:r>
              <a:rPr lang="en-GB" sz="1400" i="1" dirty="0"/>
              <a:t>Be aware no to include any sensitive information!</a:t>
            </a:r>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a new slide </a:t>
            </a:r>
            <a:r>
              <a:rPr lang="en-GB" dirty="0"/>
              <a:t>by clicking the ‘new slide’ button in the home menu. Here, you can choose one of the many template slides available.</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icons, illustrations, photography etc. with the </a:t>
            </a:r>
            <a:r>
              <a:rPr lang="en-GB" b="1" dirty="0" err="1"/>
              <a:t>templafy</a:t>
            </a:r>
            <a:r>
              <a:rPr lang="en-GB" b="1" dirty="0"/>
              <a:t> plug-in or download them from </a:t>
            </a:r>
            <a:r>
              <a:rPr lang="en-GB" b="1" dirty="0">
                <a:hlinkClick r:id="rId2"/>
              </a:rPr>
              <a:t>the Brand Portal.  </a:t>
            </a:r>
            <a:r>
              <a:rPr lang="en-GB" b="1" dirty="0"/>
              <a:t>            </a:t>
            </a:r>
          </a:p>
          <a:p>
            <a:pPr marL="285750" indent="-285750">
              <a:buFont typeface="Myriad for Rabobank" panose="020B0503030403020204" pitchFamily="34" charset="0"/>
              <a:buChar char="›"/>
            </a:pPr>
            <a:r>
              <a:rPr lang="en-GB" sz="1400" i="1" dirty="0"/>
              <a:t>This plug-in is installed by default. Is the button not visible? Go to file </a:t>
            </a:r>
            <a:r>
              <a:rPr lang="en-GB" sz="1400" i="1" dirty="0">
                <a:sym typeface="Wingdings" panose="05000000000000000000" pitchFamily="2" charset="2"/>
              </a:rPr>
              <a:t> options  add-ins  click </a:t>
            </a:r>
            <a:r>
              <a:rPr lang="en-GB" sz="1400" i="1" dirty="0" err="1">
                <a:sym typeface="Wingdings" panose="05000000000000000000" pitchFamily="2" charset="2"/>
              </a:rPr>
              <a:t>Templafy</a:t>
            </a:r>
            <a:r>
              <a:rPr lang="en-GB" sz="1400" i="1" dirty="0">
                <a:sym typeface="Wingdings" panose="05000000000000000000" pitchFamily="2" charset="2"/>
              </a:rPr>
              <a:t> PowerPoint Add-in  go  select </a:t>
            </a:r>
            <a:r>
              <a:rPr lang="en-GB" sz="1400" i="1" dirty="0" err="1">
                <a:sym typeface="Wingdings" panose="05000000000000000000" pitchFamily="2" charset="2"/>
              </a:rPr>
              <a:t>Templafy</a:t>
            </a:r>
            <a:r>
              <a:rPr lang="en-GB" sz="1400" i="1" dirty="0">
                <a:sym typeface="Wingdings" panose="05000000000000000000" pitchFamily="2" charset="2"/>
              </a:rPr>
              <a:t> box  ok.</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endParaRPr lang="en-GB"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12</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pic>
        <p:nvPicPr>
          <p:cNvPr id="7" name="Picture 6">
            <a:extLst>
              <a:ext uri="{FF2B5EF4-FFF2-40B4-BE49-F238E27FC236}">
                <a16:creationId xmlns:a16="http://schemas.microsoft.com/office/drawing/2014/main" id="{8CB99A66-1DFF-1A6E-0460-9EEF9F4959B8}"/>
              </a:ext>
            </a:extLst>
          </p:cNvPr>
          <p:cNvPicPr>
            <a:picLocks noChangeAspect="1"/>
          </p:cNvPicPr>
          <p:nvPr/>
        </p:nvPicPr>
        <p:blipFill>
          <a:blip r:embed="rId3"/>
          <a:stretch>
            <a:fillRect/>
          </a:stretch>
        </p:blipFill>
        <p:spPr>
          <a:xfrm>
            <a:off x="9380963" y="1905069"/>
            <a:ext cx="857250" cy="885825"/>
          </a:xfrm>
          <a:prstGeom prst="rect">
            <a:avLst/>
          </a:prstGeom>
        </p:spPr>
      </p:pic>
      <p:pic>
        <p:nvPicPr>
          <p:cNvPr id="9" name="Picture 8">
            <a:extLst>
              <a:ext uri="{FF2B5EF4-FFF2-40B4-BE49-F238E27FC236}">
                <a16:creationId xmlns:a16="http://schemas.microsoft.com/office/drawing/2014/main" id="{28A8E9AF-4FB1-002B-CEE4-7AF1352E1ED4}"/>
              </a:ext>
            </a:extLst>
          </p:cNvPr>
          <p:cNvPicPr>
            <a:picLocks noChangeAspect="1"/>
          </p:cNvPicPr>
          <p:nvPr/>
        </p:nvPicPr>
        <p:blipFill>
          <a:blip r:embed="rId4"/>
          <a:stretch>
            <a:fillRect/>
          </a:stretch>
        </p:blipFill>
        <p:spPr>
          <a:xfrm>
            <a:off x="5734050" y="1825625"/>
            <a:ext cx="723900" cy="971550"/>
          </a:xfrm>
          <a:prstGeom prst="rect">
            <a:avLst/>
          </a:prstGeom>
        </p:spPr>
      </p:pic>
      <p:pic>
        <p:nvPicPr>
          <p:cNvPr id="15" name="Picture 14">
            <a:extLst>
              <a:ext uri="{FF2B5EF4-FFF2-40B4-BE49-F238E27FC236}">
                <a16:creationId xmlns:a16="http://schemas.microsoft.com/office/drawing/2014/main" id="{54731AA0-8AA6-E980-E304-E98EF00ADE88}"/>
              </a:ext>
            </a:extLst>
          </p:cNvPr>
          <p:cNvPicPr>
            <a:picLocks noChangeAspect="1"/>
          </p:cNvPicPr>
          <p:nvPr/>
        </p:nvPicPr>
        <p:blipFill>
          <a:blip r:embed="rId5"/>
          <a:stretch>
            <a:fillRect/>
          </a:stretch>
        </p:blipFill>
        <p:spPr>
          <a:xfrm>
            <a:off x="2189292" y="1905069"/>
            <a:ext cx="594737" cy="892106"/>
          </a:xfrm>
          <a:prstGeom prst="rect">
            <a:avLst/>
          </a:prstGeom>
        </p:spPr>
      </p:pic>
      <p:pic>
        <p:nvPicPr>
          <p:cNvPr id="17" name="Picture 16">
            <a:extLst>
              <a:ext uri="{FF2B5EF4-FFF2-40B4-BE49-F238E27FC236}">
                <a16:creationId xmlns:a16="http://schemas.microsoft.com/office/drawing/2014/main" id="{8E3F8FEC-64BC-5659-4A96-7FBD52ABB086}"/>
              </a:ext>
            </a:extLst>
          </p:cNvPr>
          <p:cNvPicPr>
            <a:picLocks noChangeAspect="1"/>
          </p:cNvPicPr>
          <p:nvPr/>
        </p:nvPicPr>
        <p:blipFill rotWithShape="1">
          <a:blip r:embed="rId6"/>
          <a:srcRect b="15739"/>
          <a:stretch/>
        </p:blipFill>
        <p:spPr>
          <a:xfrm>
            <a:off x="4620028" y="3959226"/>
            <a:ext cx="2951944" cy="2206698"/>
          </a:xfrm>
          <a:prstGeom prst="rect">
            <a:avLst/>
          </a:prstGeom>
        </p:spPr>
      </p:pic>
    </p:spTree>
    <p:extLst>
      <p:ext uri="{BB962C8B-B14F-4D97-AF65-F5344CB8AC3E}">
        <p14:creationId xmlns:p14="http://schemas.microsoft.com/office/powerpoint/2010/main" val="87520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BCC30-F47D-8AF7-85A9-7751A62DA1A3}"/>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A55930B-EF7A-77F0-1CA2-E866423FE6D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A1AD8690-727B-3E5E-9908-3B607E7EC075}"/>
              </a:ext>
            </a:extLst>
          </p:cNvPr>
          <p:cNvSpPr>
            <a:spLocks noGrp="1"/>
          </p:cNvSpPr>
          <p:nvPr>
            <p:ph type="title"/>
          </p:nvPr>
        </p:nvSpPr>
        <p:spPr>
          <a:xfrm>
            <a:off x="275878" y="264696"/>
            <a:ext cx="3985549" cy="640585"/>
          </a:xfrm>
        </p:spPr>
        <p:txBody>
          <a:bodyPr/>
          <a:lstStyle/>
          <a:p>
            <a:r>
              <a:rPr lang="nl-NL" dirty="0"/>
              <a:t>Intro</a:t>
            </a:r>
          </a:p>
        </p:txBody>
      </p:sp>
      <p:pic>
        <p:nvPicPr>
          <p:cNvPr id="9" name="Picture 8" descr="A cartoon character in a helmet&#10;&#10;AI-generated content may be incorrect.">
            <a:extLst>
              <a:ext uri="{FF2B5EF4-FFF2-40B4-BE49-F238E27FC236}">
                <a16:creationId xmlns:a16="http://schemas.microsoft.com/office/drawing/2014/main" id="{6B73B946-E181-2999-0A2A-28FE24B5B270}"/>
              </a:ext>
            </a:extLst>
          </p:cNvPr>
          <p:cNvPicPr>
            <a:picLocks noChangeAspect="1"/>
          </p:cNvPicPr>
          <p:nvPr/>
        </p:nvPicPr>
        <p:blipFill>
          <a:blip r:embed="rId3"/>
          <a:stretch>
            <a:fillRect/>
          </a:stretch>
        </p:blipFill>
        <p:spPr>
          <a:xfrm>
            <a:off x="0" y="1961259"/>
            <a:ext cx="4944812" cy="3296541"/>
          </a:xfrm>
          <a:prstGeom prst="rect">
            <a:avLst/>
          </a:prstGeom>
        </p:spPr>
      </p:pic>
    </p:spTree>
    <p:extLst>
      <p:ext uri="{BB962C8B-B14F-4D97-AF65-F5344CB8AC3E}">
        <p14:creationId xmlns:p14="http://schemas.microsoft.com/office/powerpoint/2010/main" val="6052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0ECF2A4-9C19-5009-4806-F9300C8B72E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3A226F3A-FAB9-4529-5B72-5E2C286EF85E}"/>
              </a:ext>
            </a:extLst>
          </p:cNvPr>
          <p:cNvSpPr>
            <a:spLocks noGrp="1"/>
          </p:cNvSpPr>
          <p:nvPr>
            <p:ph type="title"/>
          </p:nvPr>
        </p:nvSpPr>
        <p:spPr>
          <a:xfrm>
            <a:off x="516082" y="590075"/>
            <a:ext cx="3985549" cy="640585"/>
          </a:xfrm>
        </p:spPr>
        <p:txBody>
          <a:bodyPr/>
          <a:lstStyle/>
          <a:p>
            <a:r>
              <a:rPr lang="nl-NL" dirty="0"/>
              <a:t>Goal</a:t>
            </a:r>
          </a:p>
        </p:txBody>
      </p:sp>
      <p:sp>
        <p:nvSpPr>
          <p:cNvPr id="4" name="Subtitle 3">
            <a:extLst>
              <a:ext uri="{FF2B5EF4-FFF2-40B4-BE49-F238E27FC236}">
                <a16:creationId xmlns:a16="http://schemas.microsoft.com/office/drawing/2014/main" id="{1321471B-BD44-05CD-6BF5-ACDF8D185EFA}"/>
              </a:ext>
            </a:extLst>
          </p:cNvPr>
          <p:cNvSpPr>
            <a:spLocks noGrp="1"/>
          </p:cNvSpPr>
          <p:nvPr>
            <p:ph type="subTitle" idx="13"/>
          </p:nvPr>
        </p:nvSpPr>
        <p:spPr>
          <a:xfrm>
            <a:off x="289132" y="1656788"/>
            <a:ext cx="4052050" cy="2719903"/>
          </a:xfrm>
        </p:spPr>
        <p:txBody>
          <a:bodyPr/>
          <a:lstStyle/>
          <a:p>
            <a:pPr marL="342900" indent="-342900">
              <a:buFont typeface="Arial" panose="020B0604020202020204" pitchFamily="34" charset="0"/>
              <a:buChar char="•"/>
            </a:pPr>
            <a:r>
              <a:rPr lang="nl-NL" sz="2800" dirty="0" err="1"/>
              <a:t>Getting</a:t>
            </a:r>
            <a:r>
              <a:rPr lang="nl-NL" sz="2800" dirty="0"/>
              <a:t> </a:t>
            </a:r>
            <a:r>
              <a:rPr lang="nl-NL" sz="2800" dirty="0" err="1"/>
              <a:t>the</a:t>
            </a:r>
            <a:r>
              <a:rPr lang="nl-NL" sz="2800" dirty="0"/>
              <a:t> most out of </a:t>
            </a:r>
            <a:r>
              <a:rPr lang="nl-NL" sz="2800" dirty="0" err="1"/>
              <a:t>Github</a:t>
            </a:r>
            <a:r>
              <a:rPr lang="nl-NL" sz="2800" dirty="0"/>
              <a:t> </a:t>
            </a:r>
            <a:r>
              <a:rPr lang="nl-NL" sz="2800" dirty="0" err="1"/>
              <a:t>Copilot</a:t>
            </a:r>
            <a:endParaRPr lang="nl-NL" sz="2800"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sz="2800" dirty="0" err="1"/>
              <a:t>Showing</a:t>
            </a:r>
            <a:r>
              <a:rPr lang="nl-NL" sz="2800" dirty="0"/>
              <a:t> </a:t>
            </a:r>
            <a:r>
              <a:rPr lang="nl-NL" sz="2800" dirty="0" err="1"/>
              <a:t>the</a:t>
            </a:r>
            <a:r>
              <a:rPr lang="nl-NL" sz="2800" dirty="0"/>
              <a:t> </a:t>
            </a:r>
            <a:r>
              <a:rPr lang="nl-NL" sz="2800" dirty="0" err="1"/>
              <a:t>potential</a:t>
            </a:r>
            <a:r>
              <a:rPr lang="nl-NL" sz="2800" dirty="0"/>
              <a:t> of LLM tools</a:t>
            </a:r>
          </a:p>
        </p:txBody>
      </p:sp>
    </p:spTree>
    <p:extLst>
      <p:ext uri="{BB962C8B-B14F-4D97-AF65-F5344CB8AC3E}">
        <p14:creationId xmlns:p14="http://schemas.microsoft.com/office/powerpoint/2010/main" val="37296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978F-8E4F-9E6A-46C3-AE9D88CB7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01D6D-F206-AE8B-149D-1E217548D943}"/>
              </a:ext>
            </a:extLst>
          </p:cNvPr>
          <p:cNvSpPr>
            <a:spLocks noGrp="1"/>
          </p:cNvSpPr>
          <p:nvPr>
            <p:ph type="title"/>
          </p:nvPr>
        </p:nvSpPr>
        <p:spPr/>
        <p:txBody>
          <a:bodyPr/>
          <a:lstStyle/>
          <a:p>
            <a:r>
              <a:rPr lang="en-GB" dirty="0"/>
              <a:t>The Basics!</a:t>
            </a:r>
            <a:endParaRPr lang="nl-NL" dirty="0"/>
          </a:p>
        </p:txBody>
      </p:sp>
      <p:sp>
        <p:nvSpPr>
          <p:cNvPr id="4" name="Slide Number Placeholder 3">
            <a:extLst>
              <a:ext uri="{FF2B5EF4-FFF2-40B4-BE49-F238E27FC236}">
                <a16:creationId xmlns:a16="http://schemas.microsoft.com/office/drawing/2014/main" id="{5D2235D4-BA14-C893-9E24-43764B351B15}"/>
              </a:ext>
            </a:extLst>
          </p:cNvPr>
          <p:cNvSpPr>
            <a:spLocks noGrp="1"/>
          </p:cNvSpPr>
          <p:nvPr>
            <p:ph type="sldNum" sz="quarter" idx="12"/>
          </p:nvPr>
        </p:nvSpPr>
        <p:spPr/>
        <p:txBody>
          <a:bodyPr/>
          <a:lstStyle/>
          <a:p>
            <a:fld id="{555B1587-59F1-4FB5-A363-0505DAC627C3}" type="slidenum">
              <a:rPr lang="en-US" noProof="0" smtClean="0"/>
              <a:t>4</a:t>
            </a:fld>
            <a:endParaRPr lang="en-US" noProof="0"/>
          </a:p>
        </p:txBody>
      </p:sp>
      <p:sp>
        <p:nvSpPr>
          <p:cNvPr id="5" name="Subtitle 4">
            <a:extLst>
              <a:ext uri="{FF2B5EF4-FFF2-40B4-BE49-F238E27FC236}">
                <a16:creationId xmlns:a16="http://schemas.microsoft.com/office/drawing/2014/main" id="{08E224BF-2A88-335A-F6CE-59391703B72C}"/>
              </a:ext>
            </a:extLst>
          </p:cNvPr>
          <p:cNvSpPr>
            <a:spLocks noGrp="1"/>
          </p:cNvSpPr>
          <p:nvPr>
            <p:ph type="subTitle" idx="13"/>
          </p:nvPr>
        </p:nvSpPr>
        <p:spPr/>
        <p:txBody>
          <a:bodyPr/>
          <a:lstStyle/>
          <a:p>
            <a:r>
              <a:rPr lang="nl-NL" dirty="0"/>
              <a:t>Prompt Engineering</a:t>
            </a:r>
          </a:p>
        </p:txBody>
      </p:sp>
      <p:pic>
        <p:nvPicPr>
          <p:cNvPr id="7" name="Picture 6" descr="A cartoon character with a light bulb and words&#10;&#10;AI-generated content may be incorrect.">
            <a:extLst>
              <a:ext uri="{FF2B5EF4-FFF2-40B4-BE49-F238E27FC236}">
                <a16:creationId xmlns:a16="http://schemas.microsoft.com/office/drawing/2014/main" id="{628C21DF-034F-56F2-74E8-9E9C4A8863BE}"/>
              </a:ext>
            </a:extLst>
          </p:cNvPr>
          <p:cNvPicPr>
            <a:picLocks noChangeAspect="1"/>
          </p:cNvPicPr>
          <p:nvPr/>
        </p:nvPicPr>
        <p:blipFill>
          <a:blip r:embed="rId3"/>
          <a:stretch>
            <a:fillRect/>
          </a:stretch>
        </p:blipFill>
        <p:spPr>
          <a:xfrm>
            <a:off x="609600" y="1753191"/>
            <a:ext cx="6728749" cy="4485832"/>
          </a:xfrm>
          <a:prstGeom prst="rect">
            <a:avLst/>
          </a:prstGeom>
        </p:spPr>
      </p:pic>
    </p:spTree>
    <p:extLst>
      <p:ext uri="{BB962C8B-B14F-4D97-AF65-F5344CB8AC3E}">
        <p14:creationId xmlns:p14="http://schemas.microsoft.com/office/powerpoint/2010/main" val="19012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62F-7858-F9C0-E013-6D105A3B2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7EF30-2C43-1EBC-9717-41686580CA1E}"/>
              </a:ext>
            </a:extLst>
          </p:cNvPr>
          <p:cNvSpPr>
            <a:spLocks noGrp="1"/>
          </p:cNvSpPr>
          <p:nvPr>
            <p:ph type="title"/>
          </p:nvPr>
        </p:nvSpPr>
        <p:spPr/>
        <p:txBody>
          <a:bodyPr/>
          <a:lstStyle/>
          <a:p>
            <a:r>
              <a:rPr lang="en-GB" dirty="0"/>
              <a:t>Vector Embeddings</a:t>
            </a:r>
            <a:endParaRPr lang="nl-NL" dirty="0"/>
          </a:p>
        </p:txBody>
      </p:sp>
      <p:sp>
        <p:nvSpPr>
          <p:cNvPr id="4" name="Slide Number Placeholder 3">
            <a:extLst>
              <a:ext uri="{FF2B5EF4-FFF2-40B4-BE49-F238E27FC236}">
                <a16:creationId xmlns:a16="http://schemas.microsoft.com/office/drawing/2014/main" id="{46594DEB-4BC8-2A5C-0AC7-E4769AEEAE7C}"/>
              </a:ext>
            </a:extLst>
          </p:cNvPr>
          <p:cNvSpPr>
            <a:spLocks noGrp="1"/>
          </p:cNvSpPr>
          <p:nvPr>
            <p:ph type="sldNum" sz="quarter" idx="12"/>
          </p:nvPr>
        </p:nvSpPr>
        <p:spPr/>
        <p:txBody>
          <a:bodyPr/>
          <a:lstStyle/>
          <a:p>
            <a:fld id="{555B1587-59F1-4FB5-A363-0505DAC627C3}" type="slidenum">
              <a:rPr lang="en-US" noProof="0" smtClean="0"/>
              <a:t>5</a:t>
            </a:fld>
            <a:endParaRPr lang="en-US" noProof="0"/>
          </a:p>
        </p:txBody>
      </p:sp>
      <p:sp>
        <p:nvSpPr>
          <p:cNvPr id="5" name="Subtitle 4">
            <a:extLst>
              <a:ext uri="{FF2B5EF4-FFF2-40B4-BE49-F238E27FC236}">
                <a16:creationId xmlns:a16="http://schemas.microsoft.com/office/drawing/2014/main" id="{3BD47953-BD83-B8FB-D814-686D80284734}"/>
              </a:ext>
            </a:extLst>
          </p:cNvPr>
          <p:cNvSpPr>
            <a:spLocks noGrp="1"/>
          </p:cNvSpPr>
          <p:nvPr>
            <p:ph type="subTitle" idx="13"/>
          </p:nvPr>
        </p:nvSpPr>
        <p:spPr/>
        <p:txBody>
          <a:bodyPr/>
          <a:lstStyle/>
          <a:p>
            <a:endParaRPr lang="nl-NL" dirty="0"/>
          </a:p>
        </p:txBody>
      </p:sp>
      <p:pic>
        <p:nvPicPr>
          <p:cNvPr id="3" name="Picture 2" descr="A Complete Guide to Embedding For NLP &amp; Generative AI/LLM | Towards AI">
            <a:extLst>
              <a:ext uri="{FF2B5EF4-FFF2-40B4-BE49-F238E27FC236}">
                <a16:creationId xmlns:a16="http://schemas.microsoft.com/office/drawing/2014/main" id="{37D88E91-9913-0969-DFB3-E29C1667E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91" y="1751258"/>
            <a:ext cx="7744691" cy="422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7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3820F-88D1-4863-F4C6-A86C916A8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7587E-66F3-B759-84B2-FF94FE1A0E65}"/>
              </a:ext>
            </a:extLst>
          </p:cNvPr>
          <p:cNvSpPr>
            <a:spLocks noGrp="1"/>
          </p:cNvSpPr>
          <p:nvPr>
            <p:ph type="title"/>
          </p:nvPr>
        </p:nvSpPr>
        <p:spPr/>
        <p:txBody>
          <a:bodyPr/>
          <a:lstStyle/>
          <a:p>
            <a:r>
              <a:rPr lang="en-GB" dirty="0"/>
              <a:t>Semantic Search</a:t>
            </a:r>
            <a:endParaRPr lang="nl-NL" dirty="0"/>
          </a:p>
        </p:txBody>
      </p:sp>
      <p:sp>
        <p:nvSpPr>
          <p:cNvPr id="4" name="Slide Number Placeholder 3">
            <a:extLst>
              <a:ext uri="{FF2B5EF4-FFF2-40B4-BE49-F238E27FC236}">
                <a16:creationId xmlns:a16="http://schemas.microsoft.com/office/drawing/2014/main" id="{5435233B-2F8C-25CD-E7C1-23681AEA488B}"/>
              </a:ext>
            </a:extLst>
          </p:cNvPr>
          <p:cNvSpPr>
            <a:spLocks noGrp="1"/>
          </p:cNvSpPr>
          <p:nvPr>
            <p:ph type="sldNum" sz="quarter" idx="12"/>
          </p:nvPr>
        </p:nvSpPr>
        <p:spPr/>
        <p:txBody>
          <a:bodyPr/>
          <a:lstStyle/>
          <a:p>
            <a:fld id="{555B1587-59F1-4FB5-A363-0505DAC627C3}" type="slidenum">
              <a:rPr lang="en-US" noProof="0" smtClean="0"/>
              <a:t>6</a:t>
            </a:fld>
            <a:endParaRPr lang="en-US" noProof="0"/>
          </a:p>
        </p:txBody>
      </p:sp>
      <p:sp>
        <p:nvSpPr>
          <p:cNvPr id="5" name="Subtitle 4">
            <a:extLst>
              <a:ext uri="{FF2B5EF4-FFF2-40B4-BE49-F238E27FC236}">
                <a16:creationId xmlns:a16="http://schemas.microsoft.com/office/drawing/2014/main" id="{AE69E2B3-3453-DA23-4F33-35938745F4D5}"/>
              </a:ext>
            </a:extLst>
          </p:cNvPr>
          <p:cNvSpPr>
            <a:spLocks noGrp="1"/>
          </p:cNvSpPr>
          <p:nvPr>
            <p:ph type="subTitle" idx="13"/>
          </p:nvPr>
        </p:nvSpPr>
        <p:spPr/>
        <p:txBody>
          <a:bodyPr/>
          <a:lstStyle/>
          <a:p>
            <a:endParaRPr lang="nl-NL" dirty="0"/>
          </a:p>
        </p:txBody>
      </p:sp>
      <p:pic>
        <p:nvPicPr>
          <p:cNvPr id="1026" name="Picture 2" descr="Essential Guide to Calculating the Distance Between Two Vectors">
            <a:extLst>
              <a:ext uri="{FF2B5EF4-FFF2-40B4-BE49-F238E27FC236}">
                <a16:creationId xmlns:a16="http://schemas.microsoft.com/office/drawing/2014/main" id="{AF9DB7E6-2A8C-82BD-A959-6A184B2A3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979872"/>
            <a:ext cx="6851073" cy="428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C5776-807F-3B71-A308-EF348DECF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CC554-F2B8-5A7B-E005-283CEFA02A29}"/>
              </a:ext>
            </a:extLst>
          </p:cNvPr>
          <p:cNvSpPr>
            <a:spLocks noGrp="1"/>
          </p:cNvSpPr>
          <p:nvPr>
            <p:ph type="title"/>
          </p:nvPr>
        </p:nvSpPr>
        <p:spPr/>
        <p:txBody>
          <a:bodyPr/>
          <a:lstStyle/>
          <a:p>
            <a:r>
              <a:rPr lang="en-GB" dirty="0"/>
              <a:t>Tool Calling</a:t>
            </a:r>
            <a:endParaRPr lang="nl-NL" dirty="0"/>
          </a:p>
        </p:txBody>
      </p:sp>
      <p:sp>
        <p:nvSpPr>
          <p:cNvPr id="4" name="Slide Number Placeholder 3">
            <a:extLst>
              <a:ext uri="{FF2B5EF4-FFF2-40B4-BE49-F238E27FC236}">
                <a16:creationId xmlns:a16="http://schemas.microsoft.com/office/drawing/2014/main" id="{195A8AB9-A7ED-EF49-6B4B-DF3EDEEBBD63}"/>
              </a:ext>
            </a:extLst>
          </p:cNvPr>
          <p:cNvSpPr>
            <a:spLocks noGrp="1"/>
          </p:cNvSpPr>
          <p:nvPr>
            <p:ph type="sldNum" sz="quarter" idx="12"/>
          </p:nvPr>
        </p:nvSpPr>
        <p:spPr/>
        <p:txBody>
          <a:bodyPr/>
          <a:lstStyle/>
          <a:p>
            <a:fld id="{555B1587-59F1-4FB5-A363-0505DAC627C3}" type="slidenum">
              <a:rPr lang="en-US" noProof="0" smtClean="0"/>
              <a:t>7</a:t>
            </a:fld>
            <a:endParaRPr lang="en-US" noProof="0"/>
          </a:p>
        </p:txBody>
      </p:sp>
      <p:pic>
        <p:nvPicPr>
          <p:cNvPr id="9" name="Picture 8">
            <a:extLst>
              <a:ext uri="{FF2B5EF4-FFF2-40B4-BE49-F238E27FC236}">
                <a16:creationId xmlns:a16="http://schemas.microsoft.com/office/drawing/2014/main" id="{AE30D1BB-4CBE-B7D2-104C-EF88A989B7C5}"/>
              </a:ext>
            </a:extLst>
          </p:cNvPr>
          <p:cNvPicPr>
            <a:picLocks noChangeAspect="1"/>
          </p:cNvPicPr>
          <p:nvPr/>
        </p:nvPicPr>
        <p:blipFill>
          <a:blip r:embed="rId3"/>
          <a:stretch>
            <a:fillRect/>
          </a:stretch>
        </p:blipFill>
        <p:spPr>
          <a:xfrm>
            <a:off x="609600" y="1606501"/>
            <a:ext cx="10415155" cy="3793254"/>
          </a:xfrm>
          <a:prstGeom prst="rect">
            <a:avLst/>
          </a:prstGeom>
        </p:spPr>
      </p:pic>
    </p:spTree>
    <p:extLst>
      <p:ext uri="{BB962C8B-B14F-4D97-AF65-F5344CB8AC3E}">
        <p14:creationId xmlns:p14="http://schemas.microsoft.com/office/powerpoint/2010/main" val="34146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A5DD-FF97-84A4-F71D-02F0D98A3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977AB-53D6-C141-D90F-4F77102F042A}"/>
              </a:ext>
            </a:extLst>
          </p:cNvPr>
          <p:cNvSpPr>
            <a:spLocks noGrp="1"/>
          </p:cNvSpPr>
          <p:nvPr>
            <p:ph type="title"/>
          </p:nvPr>
        </p:nvSpPr>
        <p:spPr/>
        <p:txBody>
          <a:bodyPr/>
          <a:lstStyle/>
          <a:p>
            <a:r>
              <a:rPr lang="en-GB" dirty="0"/>
              <a:t>Model Context Protocol</a:t>
            </a:r>
            <a:endParaRPr lang="nl-NL" dirty="0"/>
          </a:p>
        </p:txBody>
      </p:sp>
      <p:sp>
        <p:nvSpPr>
          <p:cNvPr id="4" name="Slide Number Placeholder 3">
            <a:extLst>
              <a:ext uri="{FF2B5EF4-FFF2-40B4-BE49-F238E27FC236}">
                <a16:creationId xmlns:a16="http://schemas.microsoft.com/office/drawing/2014/main" id="{4C0A5424-5577-23C5-01F5-FC707E39AA8D}"/>
              </a:ext>
            </a:extLst>
          </p:cNvPr>
          <p:cNvSpPr>
            <a:spLocks noGrp="1"/>
          </p:cNvSpPr>
          <p:nvPr>
            <p:ph type="sldNum" sz="quarter" idx="12"/>
          </p:nvPr>
        </p:nvSpPr>
        <p:spPr/>
        <p:txBody>
          <a:bodyPr/>
          <a:lstStyle/>
          <a:p>
            <a:fld id="{555B1587-59F1-4FB5-A363-0505DAC627C3}" type="slidenum">
              <a:rPr lang="en-US" noProof="0" smtClean="0"/>
              <a:t>8</a:t>
            </a:fld>
            <a:endParaRPr lang="en-US" noProof="0"/>
          </a:p>
        </p:txBody>
      </p:sp>
      <p:pic>
        <p:nvPicPr>
          <p:cNvPr id="7" name="Picture 6">
            <a:extLst>
              <a:ext uri="{FF2B5EF4-FFF2-40B4-BE49-F238E27FC236}">
                <a16:creationId xmlns:a16="http://schemas.microsoft.com/office/drawing/2014/main" id="{6163B617-F840-3CC8-4628-514D50F7BA8B}"/>
              </a:ext>
            </a:extLst>
          </p:cNvPr>
          <p:cNvPicPr>
            <a:picLocks noChangeAspect="1"/>
          </p:cNvPicPr>
          <p:nvPr/>
        </p:nvPicPr>
        <p:blipFill>
          <a:blip r:embed="rId3"/>
          <a:stretch>
            <a:fillRect/>
          </a:stretch>
        </p:blipFill>
        <p:spPr>
          <a:xfrm>
            <a:off x="609600" y="1780143"/>
            <a:ext cx="9741477" cy="3451266"/>
          </a:xfrm>
          <a:prstGeom prst="rect">
            <a:avLst/>
          </a:prstGeom>
        </p:spPr>
      </p:pic>
    </p:spTree>
    <p:extLst>
      <p:ext uri="{BB962C8B-B14F-4D97-AF65-F5344CB8AC3E}">
        <p14:creationId xmlns:p14="http://schemas.microsoft.com/office/powerpoint/2010/main" val="9889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FD559-731C-04D7-76F4-421EC465687A}"/>
            </a:ext>
          </a:extLst>
        </p:cNvPr>
        <p:cNvGrpSpPr/>
        <p:nvPr/>
      </p:nvGrpSpPr>
      <p:grpSpPr>
        <a:xfrm>
          <a:off x="0" y="0"/>
          <a:ext cx="0" cy="0"/>
          <a:chOff x="0" y="0"/>
          <a:chExt cx="0" cy="0"/>
        </a:xfrm>
      </p:grpSpPr>
      <p:pic>
        <p:nvPicPr>
          <p:cNvPr id="6" name="Picture 5" descr="A blue and white background with robots and gears&#10;&#10;AI-generated content may be incorrect.">
            <a:extLst>
              <a:ext uri="{FF2B5EF4-FFF2-40B4-BE49-F238E27FC236}">
                <a16:creationId xmlns:a16="http://schemas.microsoft.com/office/drawing/2014/main" id="{106817B3-F4E3-E245-637F-7B2F988D3259}"/>
              </a:ext>
            </a:extLst>
          </p:cNvPr>
          <p:cNvPicPr>
            <a:picLocks noChangeAspect="1"/>
          </p:cNvPicPr>
          <p:nvPr/>
        </p:nvPicPr>
        <p:blipFill>
          <a:blip r:embed="rId2"/>
          <a:srcRect t="8834" b="6896"/>
          <a:stretch/>
        </p:blipFill>
        <p:spPr>
          <a:xfrm>
            <a:off x="20" y="10"/>
            <a:ext cx="12191980" cy="6857989"/>
          </a:xfrm>
          <a:prstGeom prst="rect">
            <a:avLst/>
          </a:prstGeom>
          <a:noFill/>
        </p:spPr>
      </p:pic>
      <p:sp>
        <p:nvSpPr>
          <p:cNvPr id="4" name="Slide Number Placeholder 3" hidden="1">
            <a:extLst>
              <a:ext uri="{FF2B5EF4-FFF2-40B4-BE49-F238E27FC236}">
                <a16:creationId xmlns:a16="http://schemas.microsoft.com/office/drawing/2014/main" id="{5BE23316-EE62-1F98-699E-EAB939730648}"/>
              </a:ext>
            </a:extLst>
          </p:cNvPr>
          <p:cNvSpPr>
            <a:spLocks noGrp="1"/>
          </p:cNvSpPr>
          <p:nvPr>
            <p:ph type="sldNum" sz="quarter" idx="4294967295"/>
          </p:nvPr>
        </p:nvSpPr>
        <p:spPr>
          <a:xfrm>
            <a:off x="609600" y="6356350"/>
            <a:ext cx="495300" cy="365125"/>
          </a:xfrm>
        </p:spPr>
        <p:txBody>
          <a:bodyPr/>
          <a:lstStyle/>
          <a:p>
            <a:pPr>
              <a:spcAft>
                <a:spcPts val="600"/>
              </a:spcAft>
            </a:pPr>
            <a:fld id="{555B1587-59F1-4FB5-A363-0505DAC627C3}" type="slidenum">
              <a:rPr lang="en-US" noProof="0" smtClean="0"/>
              <a:pPr>
                <a:spcAft>
                  <a:spcPts val="600"/>
                </a:spcAft>
              </a:pPr>
              <a:t>9</a:t>
            </a:fld>
            <a:endParaRPr lang="en-US" noProof="0"/>
          </a:p>
        </p:txBody>
      </p:sp>
    </p:spTree>
    <p:extLst>
      <p:ext uri="{BB962C8B-B14F-4D97-AF65-F5344CB8AC3E}">
        <p14:creationId xmlns:p14="http://schemas.microsoft.com/office/powerpoint/2010/main" val="66275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0C1503F9777B4585D2D02B5BD0DF18" ma:contentTypeVersion="16" ma:contentTypeDescription="Create a new document." ma:contentTypeScope="" ma:versionID="81f2ced3cc0a7ac1293a80a1b6c64ce0">
  <xsd:schema xmlns:xsd="http://www.w3.org/2001/XMLSchema" xmlns:xs="http://www.w3.org/2001/XMLSchema" xmlns:p="http://schemas.microsoft.com/office/2006/metadata/properties" xmlns:ns3="38d86974-f028-49c3-9492-70c59951b604" xmlns:ns4="59bc6b0f-41d4-4acb-8d39-474e3419422c" targetNamespace="http://schemas.microsoft.com/office/2006/metadata/properties" ma:root="true" ma:fieldsID="1bcf8ff106774fc15f233be333237ee2" ns3:_="" ns4:_="">
    <xsd:import namespace="38d86974-f028-49c3-9492-70c59951b604"/>
    <xsd:import namespace="59bc6b0f-41d4-4acb-8d39-474e3419422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86974-f028-49c3-9492-70c59951b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bc6b0f-41d4-4acb-8d39-474e3419422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activity xmlns="38d86974-f028-49c3-9492-70c59951b604" xsi:nil="true"/>
  </documentManagement>
</p:properties>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C9B96071-12D7-45F2-BE4E-8DF39564C746}">
  <ds:schemaRefs/>
</ds:datastoreItem>
</file>

<file path=customXml/itemProps2.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3.xml><?xml version="1.0" encoding="utf-8"?>
<ds:datastoreItem xmlns:ds="http://schemas.openxmlformats.org/officeDocument/2006/customXml" ds:itemID="{5C522A63-B989-4BA9-9F99-933F16CC2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d86974-f028-49c3-9492-70c59951b604"/>
    <ds:schemaRef ds:uri="59bc6b0f-41d4-4acb-8d39-474e341942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54DA79A-DB40-4798-A8AC-D02DEC5E0D43}">
  <ds:schemaRef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purl.org/dc/elements/1.1/"/>
    <ds:schemaRef ds:uri="59bc6b0f-41d4-4acb-8d39-474e3419422c"/>
    <ds:schemaRef ds:uri="http://schemas.microsoft.com/office/infopath/2007/PartnerControls"/>
    <ds:schemaRef ds:uri="http://schemas.openxmlformats.org/package/2006/metadata/core-properties"/>
    <ds:schemaRef ds:uri="38d86974-f028-49c3-9492-70c59951b604"/>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otalTime>620</TotalTime>
  <Words>1283</Words>
  <Application>Microsoft Office PowerPoint</Application>
  <PresentationFormat>Widescreen</PresentationFormat>
  <Paragraphs>124</Paragraphs>
  <Slides>12</Slides>
  <Notes>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Myriad for Rabobank Bd</vt:lpstr>
      <vt:lpstr>Myriad for Rabobank It</vt:lpstr>
      <vt:lpstr>Myriad for Rabobank SBd</vt:lpstr>
      <vt:lpstr>Myriad for Rabobank Blk It</vt:lpstr>
      <vt:lpstr>Myriad for Rabobank Lt It</vt:lpstr>
      <vt:lpstr>Myriad for Rabobank Lt</vt:lpstr>
      <vt:lpstr>Arial</vt:lpstr>
      <vt:lpstr>Myriad for Rabobank SBd It</vt:lpstr>
      <vt:lpstr>Wingdings</vt:lpstr>
      <vt:lpstr>Myriad for Rabobank</vt:lpstr>
      <vt:lpstr>Myriad for Rabobank Bd It</vt:lpstr>
      <vt:lpstr>Myriad for Rabobank Blk</vt:lpstr>
      <vt:lpstr>Rabobank (2021)</vt:lpstr>
      <vt:lpstr>Supercharging Github Copilot</vt:lpstr>
      <vt:lpstr>Intro</vt:lpstr>
      <vt:lpstr>Goal</vt:lpstr>
      <vt:lpstr>The Basics!</vt:lpstr>
      <vt:lpstr>Vector Embeddings</vt:lpstr>
      <vt:lpstr>Semantic Search</vt:lpstr>
      <vt:lpstr>Tool Calling</vt:lpstr>
      <vt:lpstr>Model Context Protocol</vt:lpstr>
      <vt:lpstr>PowerPoint Presentation</vt:lpstr>
      <vt:lpstr>PowerPoint Presentation</vt:lpstr>
      <vt:lpstr>Speaker tips</vt:lpstr>
      <vt:lpstr>How to use this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joeri lieuw</dc:creator>
  <cp:lastModifiedBy>XPRTZ | Joeri Lieuw</cp:lastModifiedBy>
  <cp:revision>20</cp:revision>
  <dcterms:created xsi:type="dcterms:W3CDTF">2021-10-25T17:55:24Z</dcterms:created>
  <dcterms:modified xsi:type="dcterms:W3CDTF">2025-04-15T07:53:40Z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0x010100FA0C1503F9777B4585D2D02B5BD0DF18</vt:lpwstr>
  </property>
  <property fmtid="{D5CDD505-2E9C-101B-9397-08002B2CF9AE}" pid="3" name="MediaServiceImageTags">
    <vt:lpwstr/>
  </property>
</Properties>
</file>